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76" r:id="rId3"/>
    <p:sldId id="294" r:id="rId4"/>
    <p:sldId id="347" r:id="rId5"/>
    <p:sldId id="277" r:id="rId6"/>
    <p:sldId id="279" r:id="rId7"/>
    <p:sldId id="348" r:id="rId8"/>
    <p:sldId id="349" r:id="rId9"/>
    <p:sldId id="350" r:id="rId10"/>
    <p:sldId id="282" r:id="rId11"/>
    <p:sldId id="283" r:id="rId12"/>
    <p:sldId id="295" r:id="rId13"/>
    <p:sldId id="286" r:id="rId14"/>
    <p:sldId id="287" r:id="rId15"/>
    <p:sldId id="289" r:id="rId16"/>
    <p:sldId id="290" r:id="rId17"/>
    <p:sldId id="292" r:id="rId18"/>
    <p:sldId id="293" r:id="rId19"/>
    <p:sldId id="291" r:id="rId20"/>
    <p:sldId id="351" r:id="rId21"/>
    <p:sldId id="288" r:id="rId22"/>
    <p:sldId id="297" r:id="rId23"/>
    <p:sldId id="298" r:id="rId24"/>
    <p:sldId id="352" r:id="rId25"/>
    <p:sldId id="306" r:id="rId26"/>
    <p:sldId id="33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21" r:id="rId39"/>
    <p:sldId id="319" r:id="rId40"/>
    <p:sldId id="322" r:id="rId41"/>
    <p:sldId id="320" r:id="rId42"/>
    <p:sldId id="353" r:id="rId43"/>
    <p:sldId id="329" r:id="rId44"/>
    <p:sldId id="336" r:id="rId45"/>
    <p:sldId id="354" r:id="rId46"/>
    <p:sldId id="338" r:id="rId47"/>
    <p:sldId id="340" r:id="rId48"/>
    <p:sldId id="324" r:id="rId49"/>
    <p:sldId id="326" r:id="rId50"/>
    <p:sldId id="327" r:id="rId51"/>
    <p:sldId id="330" r:id="rId52"/>
    <p:sldId id="331" r:id="rId53"/>
    <p:sldId id="332" r:id="rId54"/>
    <p:sldId id="334" r:id="rId55"/>
    <p:sldId id="337" r:id="rId56"/>
    <p:sldId id="341" r:id="rId57"/>
    <p:sldId id="346" r:id="rId58"/>
    <p:sldId id="342" r:id="rId59"/>
    <p:sldId id="344" r:id="rId60"/>
    <p:sldId id="355" r:id="rId61"/>
    <p:sldId id="359" r:id="rId62"/>
    <p:sldId id="358" r:id="rId63"/>
    <p:sldId id="360" r:id="rId64"/>
    <p:sldId id="357" r:id="rId65"/>
    <p:sldId id="356" r:id="rId66"/>
    <p:sldId id="361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000000"/>
    <a:srgbClr val="FF0000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5" autoAdjust="0"/>
    <p:restoredTop sz="89695" autoAdjust="0"/>
  </p:normalViewPr>
  <p:slideViewPr>
    <p:cSldViewPr snapToGrid="0" snapToObjects="1">
      <p:cViewPr varScale="1">
        <p:scale>
          <a:sx n="115" d="100"/>
          <a:sy n="115" d="100"/>
        </p:scale>
        <p:origin x="378" y="108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9-09T23:17:49.271" idx="2">
    <p:pos x="2054" y="93"/>
    <p:text>The documents are in the "references" folder.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10/9/2015 Friday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10/9/2015 Friday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mathematical derivation also shows that the modulation on the interferer can be transferred to the weak signal of interest. This is called “cross modulation”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future, talk about</a:t>
            </a:r>
            <a:r>
              <a:rPr lang="en-US" baseline="0" dirty="0" smtClean="0"/>
              <a:t> asymmetric IM3 products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3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https://science.nrao.edu/facilities/cdl/low-noise-amplifiers</a:t>
            </a:r>
          </a:p>
          <a:p>
            <a:r>
              <a:rPr lang="en-US" dirty="0" smtClean="0"/>
              <a:t>http://www.avagotech.com/pages/en/rf_microwave/amplifiers/low_noise_amplifiers/mga-16116/</a:t>
            </a:r>
          </a:p>
          <a:p>
            <a:r>
              <a:rPr lang="en-US" dirty="0" smtClean="0"/>
              <a:t>http://en.wikipedia.org/wiki/Low-noise_block_downconverter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the internal model of the transistor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random</a:t>
            </a:r>
            <a:r>
              <a:rPr lang="en-US" baseline="0" dirty="0" smtClean="0"/>
              <a:t> motion of the electrons creates a voltage across the two terminals, the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note on input and output</a:t>
            </a:r>
            <a:r>
              <a:rPr lang="en-US" baseline="0" dirty="0" smtClean="0"/>
              <a:t> match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Code for drawing the sine:</a:t>
            </a:r>
            <a:r>
              <a:rPr lang="en-US" baseline="0" dirty="0" smtClean="0">
                <a:effectLst/>
              </a:rPr>
              <a:t> </a:t>
            </a:r>
          </a:p>
          <a:p>
            <a:r>
              <a:rPr lang="en-US" baseline="0" dirty="0" smtClean="0">
                <a:effectLst/>
              </a:rPr>
              <a:t>#</a:t>
            </a:r>
            <a:r>
              <a:rPr lang="en-US" baseline="0" dirty="0" err="1" smtClean="0">
                <a:effectLst/>
              </a:rPr>
              <a:t>Anacondra</a:t>
            </a:r>
            <a:r>
              <a:rPr lang="en-US" baseline="0" dirty="0" smtClean="0">
                <a:effectLst/>
              </a:rPr>
              <a:t> </a:t>
            </a:r>
            <a:r>
              <a:rPr lang="en-US" baseline="0" dirty="0" err="1" smtClean="0">
                <a:effectLst/>
              </a:rPr>
              <a:t>spyder</a:t>
            </a:r>
            <a:r>
              <a:rPr lang="en-US" baseline="0" dirty="0" smtClean="0">
                <a:effectLst/>
              </a:rPr>
              <a:t> environment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-*- coding: utf-8 -*-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Created on Thu Oct 16 11:55:51 2014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@author: Xiaoguang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import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as np</a:t>
            </a:r>
          </a:p>
          <a:p>
            <a:r>
              <a:rPr lang="en-US" dirty="0" smtClean="0">
                <a:effectLst/>
              </a:rPr>
              <a:t>#import </a:t>
            </a:r>
            <a:r>
              <a:rPr lang="en-US" dirty="0" err="1" smtClean="0">
                <a:effectLst/>
              </a:rPr>
              <a:t>scipy.constants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matplotlib.pylab</a:t>
            </a:r>
            <a:r>
              <a:rPr lang="en-US" dirty="0" smtClean="0">
                <a:effectLst/>
              </a:rPr>
              <a:t> import *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#constants</a:t>
            </a:r>
          </a:p>
          <a:p>
            <a:r>
              <a:rPr lang="en-US" dirty="0" smtClean="0">
                <a:effectLst/>
              </a:rPr>
              <a:t>pi=3.14159265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#variables</a:t>
            </a:r>
          </a:p>
          <a:p>
            <a:r>
              <a:rPr lang="en-US" dirty="0" smtClean="0">
                <a:effectLst/>
              </a:rPr>
              <a:t>n=300 #number of points to plot</a:t>
            </a:r>
          </a:p>
          <a:p>
            <a:r>
              <a:rPr lang="en-US" dirty="0" smtClean="0">
                <a:effectLst/>
              </a:rPr>
              <a:t>w=2*pi</a:t>
            </a:r>
          </a:p>
          <a:p>
            <a:r>
              <a:rPr lang="en-US" dirty="0" smtClean="0">
                <a:effectLst/>
              </a:rPr>
              <a:t>phi=pi*360/30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t=</a:t>
            </a:r>
            <a:r>
              <a:rPr lang="en-US" dirty="0" err="1" smtClean="0">
                <a:effectLst/>
              </a:rPr>
              <a:t>np.linspace</a:t>
            </a:r>
            <a:r>
              <a:rPr lang="en-US" dirty="0" smtClean="0">
                <a:effectLst/>
              </a:rPr>
              <a:t>(-1.5,1.5,n)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from </a:t>
            </a:r>
            <a:r>
              <a:rPr lang="en-US" dirty="0" err="1" smtClean="0">
                <a:effectLst/>
              </a:rPr>
              <a:t>numpy</a:t>
            </a:r>
            <a:r>
              <a:rPr lang="en-US" dirty="0" smtClean="0">
                <a:effectLst/>
              </a:rPr>
              <a:t> import sin, cos, </a:t>
            </a:r>
            <a:r>
              <a:rPr lang="en-US" dirty="0" err="1" smtClean="0">
                <a:effectLst/>
              </a:rPr>
              <a:t>exp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y_f</a:t>
            </a:r>
            <a:r>
              <a:rPr lang="en-US" dirty="0" smtClean="0">
                <a:effectLst/>
              </a:rPr>
              <a:t>=sin(w*t)</a:t>
            </a:r>
          </a:p>
          <a:p>
            <a:r>
              <a:rPr lang="en-US" dirty="0" smtClean="0">
                <a:effectLst/>
              </a:rPr>
              <a:t>y_3f=0.2*sin(3*w*</a:t>
            </a:r>
            <a:r>
              <a:rPr lang="en-US" dirty="0" err="1" smtClean="0">
                <a:effectLst/>
              </a:rPr>
              <a:t>t+phi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</a:t>
            </a:r>
            <a:r>
              <a:rPr lang="en-US" dirty="0" err="1" smtClean="0">
                <a:effectLst/>
              </a:rPr>
              <a:t>t,y_f</a:t>
            </a:r>
            <a:r>
              <a:rPr lang="en-US" dirty="0" smtClean="0">
                <a:effectLst/>
              </a:rPr>
              <a:t>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('tmp1.eps')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plot(t,y_f+y_3f)</a:t>
            </a:r>
          </a:p>
          <a:p>
            <a:r>
              <a:rPr lang="en-US" dirty="0" err="1" smtClean="0">
                <a:effectLst/>
              </a:rPr>
              <a:t>savefig</a:t>
            </a:r>
            <a:r>
              <a:rPr lang="en-US" dirty="0" smtClean="0">
                <a:effectLst/>
              </a:rPr>
              <a:t>('tmp2.eps')</a:t>
            </a: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10/9/2015 Friday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hyperlink" Target="http://www.pas.rochester.edu/~dmw/ast203/Lectures/Lect_20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8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7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3: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RF Amplifiers 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3387529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A resistor not connected to anything can have a voltage across it</a:t>
            </a:r>
          </a:p>
          <a:p>
            <a:pPr lvl="1"/>
            <a:r>
              <a:rPr lang="en-US" dirty="0" smtClean="0"/>
              <a:t>The average voltage is of course 0 and its </a:t>
            </a:r>
            <a:r>
              <a:rPr lang="en-US" b="0" dirty="0" smtClean="0"/>
              <a:t>amplitude is random and very small</a:t>
            </a:r>
          </a:p>
          <a:p>
            <a:r>
              <a:rPr lang="en-US" b="0" dirty="0" smtClean="0"/>
              <a:t>Random motion of charge carriers produce a random variation of voltage (or current) with respect to time </a:t>
            </a:r>
            <a:r>
              <a:rPr lang="en-US" b="0" dirty="0" smtClean="0">
                <a:sym typeface="Wingdings" panose="05000000000000000000" pitchFamily="2" charset="2"/>
              </a:rPr>
              <a:t> noise voltage and/or noise current</a:t>
            </a:r>
          </a:p>
          <a:p>
            <a:r>
              <a:rPr lang="en-US" dirty="0">
                <a:sym typeface="Wingdings" panose="05000000000000000000" pitchFamily="2" charset="2"/>
              </a:rPr>
              <a:t>A conductor (equivalently a resistor) has lots of charge </a:t>
            </a:r>
            <a:r>
              <a:rPr lang="en-US" dirty="0" smtClean="0">
                <a:sym typeface="Wingdings" panose="05000000000000000000" pitchFamily="2" charset="2"/>
              </a:rPr>
              <a:t>carriers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higher the temperature, the more random motion, and therefore the higher the noise</a:t>
            </a:r>
          </a:p>
          <a:p>
            <a:endParaRPr lang="en-US" b="0" dirty="0" smtClean="0"/>
          </a:p>
          <a:p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8821" y="4003564"/>
            <a:ext cx="6622099" cy="2854436"/>
            <a:chOff x="1133328" y="3841507"/>
            <a:chExt cx="6622099" cy="28544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1945" y="3841507"/>
              <a:ext cx="6123482" cy="28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508619" y="3912512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Higher 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3328" y="3912512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Kalinga" panose="020B0502040204020203" pitchFamily="34" charset="0"/>
                  <a:cs typeface="Kalinga" panose="020B0502040204020203" pitchFamily="34" charset="0"/>
                </a:rPr>
                <a:t>Lower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b="0" dirty="0" smtClean="0"/>
                  <a:t>The average noise voltage is given by</a:t>
                </a:r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At low frequencies (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dirty="0" smtClean="0"/>
                  <a:t> &lt; 5 THz),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, </a:t>
                </a:r>
                <a:r>
                  <a:rPr lang="en-US" b="0" dirty="0" smtClean="0">
                    <a:ea typeface="Cambria Math" panose="02040503050406030204" pitchFamily="18" charset="0"/>
                  </a:rPr>
                  <a:t>therefore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Noise voltage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Maximum noise power 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933263"/>
                <a:ext cx="8493125" cy="4298494"/>
              </a:xfrm>
              <a:prstGeom prst="rect">
                <a:avLst/>
              </a:prstGeom>
              <a:blipFill rotWithShape="0">
                <a:blip r:embed="rId5"/>
                <a:stretch>
                  <a:fillRect l="-1723" t="-1277" b="-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t="8692" b="4179"/>
          <a:stretch/>
        </p:blipFill>
        <p:spPr bwMode="auto">
          <a:xfrm>
            <a:off x="603225" y="1364218"/>
            <a:ext cx="3694414" cy="15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Noise – Noise Voltage and Noise Power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6064" y="2462225"/>
            <a:ext cx="3676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6.626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</a:t>
            </a:r>
            <a:r>
              <a:rPr lang="en-US" sz="1400" baseline="300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-34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J∙s, Planck’s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= 1.38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 10-23 J/K, Boltzmann’s constant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 center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of the bandwidth</a:t>
            </a: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resistance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</a:t>
            </a:r>
            <a:r>
              <a:rPr lang="el-GR" sz="1400" dirty="0" smtClean="0">
                <a:solidFill>
                  <a:schemeClr val="bg2">
                    <a:lumMod val="75000"/>
                    <a:lumOff val="25000"/>
                  </a:schemeClr>
                </a:solidFill>
                <a:cs typeface="Kalinga" panose="020B0502040204020203" pitchFamily="34" charset="0"/>
              </a:rPr>
              <a:t>Ω</a:t>
            </a:r>
            <a:endParaRPr lang="en-US" sz="1400" dirty="0" smtClean="0">
              <a:solidFill>
                <a:schemeClr val="bg2">
                  <a:lumMod val="75000"/>
                  <a:lumOff val="25000"/>
                </a:schemeClr>
              </a:solidFill>
              <a:cs typeface="Kalinga" panose="020B0502040204020203" pitchFamily="34" charset="0"/>
            </a:endParaRPr>
          </a:p>
          <a:p>
            <a:r>
              <a:rPr lang="en-US" sz="14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temperature in Kelvin</a:t>
            </a:r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164" y="665299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For derivation, refer to: </a:t>
            </a:r>
            <a:r>
              <a:rPr lang="en-US" sz="800" dirty="0" smtClean="0">
                <a:solidFill>
                  <a:srgbClr val="000000"/>
                </a:solidFill>
                <a:hlinkClick r:id="rId7"/>
              </a:rPr>
              <a:t>http</a:t>
            </a:r>
            <a:r>
              <a:rPr lang="en-US" sz="800" dirty="0">
                <a:solidFill>
                  <a:srgbClr val="000000"/>
                </a:solidFill>
                <a:hlinkClick r:id="rId7"/>
              </a:rPr>
              <a:t>://www.pas.rochester.edu/~</a:t>
            </a:r>
            <a:r>
              <a:rPr lang="en-US" sz="800" dirty="0" smtClean="0">
                <a:solidFill>
                  <a:srgbClr val="000000"/>
                </a:solidFill>
                <a:hlinkClick r:id="rId7"/>
              </a:rPr>
              <a:t>dmw/ast203/Lectures/Lect_20.pdf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2092" y="1213610"/>
            <a:ext cx="4299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4" y="1423167"/>
            <a:ext cx="2242566" cy="896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0" y="4689767"/>
            <a:ext cx="1931670" cy="374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6" y="5543698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Noise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dirty="0" smtClean="0"/>
              <a:t>White Noise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most RF and microwave frequencies, the thermal noise from a resistor appear uniform with respect to frequency, as is evident from the absence of a frequency variable in the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We call this type of frequency independent noise “white noise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also note that the noise power is independent of the resistance!</a:t>
            </a:r>
            <a:endParaRPr lang="en-US" dirty="0"/>
          </a:p>
        </p:txBody>
      </p:sp>
      <p:pic>
        <p:nvPicPr>
          <p:cNvPr id="24578" name="Picture 2" descr="http://th00.deviantart.net/fs20/PRE/f/2007/308/a/c/White_Noise_2_by_Falln_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1" y="3311400"/>
            <a:ext cx="2871391" cy="22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51" y="1054825"/>
            <a:ext cx="3099816" cy="7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/>
              <a:t>an arbitrary noise source appears to “white</a:t>
            </a:r>
            <a:r>
              <a:rPr lang="en-US" dirty="0" smtClean="0"/>
              <a:t>”, i.e. frequency independent, it </a:t>
            </a:r>
            <a:r>
              <a:rPr lang="en-US" dirty="0" smtClean="0"/>
              <a:t>can be approximated by a thermal </a:t>
            </a:r>
            <a:r>
              <a:rPr lang="en-US" dirty="0" smtClean="0"/>
              <a:t>noise</a:t>
            </a:r>
          </a:p>
          <a:p>
            <a:r>
              <a:rPr lang="en-US" dirty="0" smtClean="0"/>
              <a:t>For a narrow band system, i.e. </a:t>
            </a:r>
            <a:r>
              <a:rPr lang="en-US" i="1" dirty="0" smtClean="0"/>
              <a:t>B</a:t>
            </a:r>
            <a:r>
              <a:rPr lang="en-US" dirty="0" smtClean="0"/>
              <a:t> is small, the noise can often be approximated as white noise because the frequency dependence is small within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In other words, the noise source can be approximated by a resistor with a certain equivalent temperature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dirty="0" smtClean="0"/>
              <a:t>, which is determined by how strong the noise source is</a:t>
            </a:r>
            <a:r>
              <a:rPr lang="en-US" sz="1600" dirty="0" smtClean="0"/>
              <a:t>					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81" y="3477972"/>
            <a:ext cx="7527561" cy="192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74576"/>
              </p:ext>
            </p:extLst>
          </p:nvPr>
        </p:nvGraphicFramePr>
        <p:xfrm>
          <a:off x="3818729" y="5437094"/>
          <a:ext cx="14652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4" imgW="533160" imgH="393480" progId="Equation.3">
                  <p:embed/>
                </p:oleObj>
              </mc:Choice>
              <mc:Fallback>
                <p:oleObj name="Equation" r:id="rId4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29" y="5437094"/>
                        <a:ext cx="14652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13615" y="5655265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</a:t>
            </a:r>
            <a:r>
              <a:rPr lang="en-US" sz="1800" i="1" baseline="-250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noise power in bandwidth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8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07" y="2494059"/>
            <a:ext cx="4549997" cy="41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(Input Referred) Noise Temperature of an Amplifier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you have a “noisy” amplifier, it means that there is noise power even when there is no input (no signal or noise)</a:t>
            </a:r>
          </a:p>
          <a:p>
            <a:r>
              <a:rPr lang="en-US" dirty="0" smtClean="0"/>
              <a:t>If we assume the amplifier to be linear, then a noisy amplifier can be model by a </a:t>
            </a:r>
            <a:r>
              <a:rPr lang="en-US" i="1" dirty="0" smtClean="0"/>
              <a:t>noiseless</a:t>
            </a:r>
            <a:r>
              <a:rPr lang="en-US" dirty="0" smtClean="0"/>
              <a:t> amplifier with an equivalent noise source at the input </a:t>
            </a:r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77540"/>
              </p:ext>
            </p:extLst>
          </p:nvPr>
        </p:nvGraphicFramePr>
        <p:xfrm>
          <a:off x="6309917" y="4758542"/>
          <a:ext cx="1433343" cy="907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4" imgW="622080" imgH="393480" progId="Equation.3">
                  <p:embed/>
                </p:oleObj>
              </mc:Choice>
              <mc:Fallback>
                <p:oleObj name="Equation" r:id="rId4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17" y="4758542"/>
                        <a:ext cx="1433343" cy="9076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52503" y="2719462"/>
            <a:ext cx="2951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Note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Both input and output are matched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You have to take the amplifier gain </a:t>
            </a:r>
            <a:r>
              <a:rPr lang="en-US" sz="1800" i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</a:t>
            </a:r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into account</a:t>
            </a:r>
          </a:p>
        </p:txBody>
      </p:sp>
    </p:spTree>
    <p:extLst>
      <p:ext uri="{BB962C8B-B14F-4D97-AF65-F5344CB8AC3E}">
        <p14:creationId xmlns:p14="http://schemas.microsoft.com/office/powerpoint/2010/main" val="2791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Factor/Figure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721172" cy="4335463"/>
          </a:xfrm>
        </p:spPr>
        <p:txBody>
          <a:bodyPr/>
          <a:lstStyle/>
          <a:p>
            <a:r>
              <a:rPr lang="en-US" dirty="0" smtClean="0"/>
              <a:t>We observe that you get more noise at the output; which means that the </a:t>
            </a:r>
            <a:r>
              <a:rPr lang="en-US" b="1" i="1" dirty="0" smtClean="0"/>
              <a:t>signal to noise ratio</a:t>
            </a:r>
            <a:r>
              <a:rPr lang="en-US" b="1" dirty="0" smtClean="0"/>
              <a:t> (SNR) </a:t>
            </a:r>
            <a:r>
              <a:rPr lang="en-US" dirty="0" smtClean="0"/>
              <a:t>is going to degrade after signal passes through an amplifier</a:t>
            </a:r>
          </a:p>
          <a:p>
            <a:pPr lvl="1"/>
            <a:r>
              <a:rPr lang="en-US" dirty="0" smtClean="0"/>
              <a:t>It is important to understand that while amplifiers are great at making your signal stronger, they also make noise stronger!!</a:t>
            </a:r>
          </a:p>
          <a:p>
            <a:r>
              <a:rPr lang="en-US" dirty="0" smtClean="0"/>
              <a:t>We define the degradation of SNR, in linear scale, as the noise factor, often denoted by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Noise factor always great </a:t>
            </a:r>
            <a:r>
              <a:rPr lang="en-US" dirty="0" smtClean="0"/>
              <a:t>than </a:t>
            </a:r>
            <a:r>
              <a:rPr lang="en-US" dirty="0" smtClean="0"/>
              <a:t>1!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7034" y="889992"/>
            <a:ext cx="3612372" cy="15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7711" y="250530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Factor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304799" y="5007316"/>
            <a:ext cx="8333546" cy="14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/>
              <a:t>More often, you see this </a:t>
            </a:r>
            <a:r>
              <a:rPr lang="en-US" kern="0" dirty="0" smtClean="0"/>
              <a:t>ratio </a:t>
            </a:r>
            <a:r>
              <a:rPr lang="en-US" kern="0" dirty="0" smtClean="0"/>
              <a:t>specified in dB; we call it </a:t>
            </a:r>
            <a:r>
              <a:rPr lang="en-US" b="1" i="1" kern="0" dirty="0" smtClean="0"/>
              <a:t>noise figure</a:t>
            </a:r>
            <a:r>
              <a:rPr lang="en-US" b="1" kern="0" dirty="0" smtClean="0"/>
              <a:t> (NF)</a:t>
            </a:r>
          </a:p>
          <a:p>
            <a:pPr lvl="1"/>
            <a:r>
              <a:rPr lang="en-US" kern="0" dirty="0" smtClean="0"/>
              <a:t>NF is more commonly seen in datasheets</a:t>
            </a:r>
          </a:p>
          <a:p>
            <a:pPr lvl="1"/>
            <a:r>
              <a:rPr lang="en-US" kern="0" dirty="0" smtClean="0"/>
              <a:t>NF is always greater than 0 dB  </a:t>
            </a:r>
          </a:p>
          <a:p>
            <a:endParaRPr lang="en-US" kern="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346536" y="3768909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Figure</a:t>
            </a:r>
            <a:endParaRPr lang="en-US" sz="2000" b="1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97" y="4398828"/>
            <a:ext cx="2738628" cy="36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1" y="2852227"/>
            <a:ext cx="2590038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Noise Factor of an Amplifier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2839533"/>
            <a:ext cx="8493125" cy="2084162"/>
          </a:xfrm>
        </p:spPr>
        <p:txBody>
          <a:bodyPr/>
          <a:lstStyle/>
          <a:p>
            <a:r>
              <a:rPr lang="en-US" dirty="0"/>
              <a:t>In fact, neither noise factor nor noise figure is a very elegant way to specifying the noise of an </a:t>
            </a:r>
            <a:r>
              <a:rPr lang="en-US" dirty="0" smtClean="0"/>
              <a:t>amplifier because </a:t>
            </a:r>
            <a:r>
              <a:rPr lang="en-US" dirty="0"/>
              <a:t>they </a:t>
            </a:r>
            <a:r>
              <a:rPr lang="en-US" dirty="0" smtClean="0"/>
              <a:t>depend </a:t>
            </a:r>
            <a:r>
              <a:rPr lang="en-US" dirty="0"/>
              <a:t>on the input noise level, i.e. they are </a:t>
            </a:r>
            <a:r>
              <a:rPr lang="en-US" dirty="0" smtClean="0"/>
              <a:t>not intrinsic properties </a:t>
            </a:r>
            <a:r>
              <a:rPr lang="en-US" dirty="0"/>
              <a:t>of the </a:t>
            </a:r>
            <a:r>
              <a:rPr lang="en-US" dirty="0" smtClean="0"/>
              <a:t>amplifier</a:t>
            </a:r>
          </a:p>
          <a:p>
            <a:r>
              <a:rPr lang="en-US" dirty="0" smtClean="0"/>
              <a:t>In addition, noise factor/figure can not describe one port devices</a:t>
            </a:r>
            <a:endParaRPr lang="en-US" dirty="0"/>
          </a:p>
          <a:p>
            <a:r>
              <a:rPr lang="en-US" dirty="0"/>
              <a:t>So in order to make sure we can fairly compare different components, noise factor or noise figure are specified under specific </a:t>
            </a:r>
            <a:r>
              <a:rPr lang="en-US" dirty="0" smtClean="0"/>
              <a:t>conditions: </a:t>
            </a:r>
            <a:endParaRPr lang="en-US" dirty="0"/>
          </a:p>
          <a:p>
            <a:pPr lvl="1"/>
            <a:r>
              <a:rPr lang="en-US" dirty="0"/>
              <a:t>input is matched to a 50 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 source resistor</a:t>
            </a:r>
          </a:p>
          <a:p>
            <a:pPr lvl="1"/>
            <a:r>
              <a:rPr lang="en-US" dirty="0" smtClean="0"/>
              <a:t>the resistor is held </a:t>
            </a:r>
            <a:r>
              <a:rPr lang="en-US" dirty="0"/>
              <a:t>at a specific temperature; by IEEE standard, </a:t>
            </a:r>
            <a:r>
              <a:rPr lang="en-US" b="1" dirty="0"/>
              <a:t>290 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23331"/>
            <a:ext cx="3883967" cy="16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5064"/>
              </p:ext>
            </p:extLst>
          </p:nvPr>
        </p:nvGraphicFramePr>
        <p:xfrm>
          <a:off x="4422039" y="1140777"/>
          <a:ext cx="4239640" cy="73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Equation" r:id="rId4" imgW="2501640" imgH="431640" progId="Equation.3">
                  <p:embed/>
                </p:oleObj>
              </mc:Choice>
              <mc:Fallback>
                <p:oleObj name="Equation" r:id="rId4" imgW="2501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039" y="1140777"/>
                        <a:ext cx="4239640" cy="732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2504"/>
              </p:ext>
            </p:extLst>
          </p:nvPr>
        </p:nvGraphicFramePr>
        <p:xfrm>
          <a:off x="5841319" y="2205367"/>
          <a:ext cx="1615447" cy="44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6" imgW="825480" imgH="228600" progId="Equation.3">
                  <p:embed/>
                </p:oleObj>
              </mc:Choice>
              <mc:Fallback>
                <p:oleObj name="Equation" r:id="rId6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19" y="2205367"/>
                        <a:ext cx="1615447" cy="4479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of a Cascade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119723" cy="4335463"/>
          </a:xfrm>
        </p:spPr>
        <p:txBody>
          <a:bodyPr/>
          <a:lstStyle/>
          <a:p>
            <a:r>
              <a:rPr lang="en-US" dirty="0" smtClean="0"/>
              <a:t>The noise contributions from subsequent stages are suppressed by the preceding stages</a:t>
            </a:r>
          </a:p>
          <a:p>
            <a:r>
              <a:rPr lang="en-US" dirty="0" smtClean="0"/>
              <a:t>It follows that the first stage in a cascade system needs to have </a:t>
            </a:r>
            <a:r>
              <a:rPr lang="en-US" b="1" dirty="0" smtClean="0"/>
              <a:t>low noise </a:t>
            </a:r>
            <a:r>
              <a:rPr lang="en-US" dirty="0" smtClean="0"/>
              <a:t>and </a:t>
            </a:r>
            <a:r>
              <a:rPr lang="en-US" b="1" dirty="0" smtClean="0"/>
              <a:t>high gain</a:t>
            </a:r>
          </a:p>
          <a:p>
            <a:r>
              <a:rPr lang="en-US" dirty="0" smtClean="0"/>
              <a:t>Amplifiers specifically designed to do this are called </a:t>
            </a:r>
            <a:r>
              <a:rPr lang="en-US" i="1" dirty="0" smtClean="0"/>
              <a:t>low noise amplifiers</a:t>
            </a:r>
            <a:r>
              <a:rPr lang="en-US" dirty="0" smtClean="0"/>
              <a:t> (</a:t>
            </a:r>
            <a:r>
              <a:rPr lang="en-US" b="1" dirty="0" smtClean="0"/>
              <a:t>LNA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LNAs are often designed for the lowest noise, sacrificing efficiency, linearity, and even gain</a:t>
            </a:r>
          </a:p>
          <a:p>
            <a:pPr lvl="1"/>
            <a:r>
              <a:rPr lang="en-US" dirty="0" smtClean="0"/>
              <a:t>To a large extent, LNAs determine the system </a:t>
            </a:r>
            <a:r>
              <a:rPr lang="en-US" i="1" dirty="0" smtClean="0"/>
              <a:t>sensitivity</a:t>
            </a:r>
            <a:endParaRPr lang="en-US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8586" y="865602"/>
            <a:ext cx="4447052" cy="276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44921"/>
              </p:ext>
            </p:extLst>
          </p:nvPr>
        </p:nvGraphicFramePr>
        <p:xfrm>
          <a:off x="4645587" y="3627455"/>
          <a:ext cx="4024751" cy="9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Equation" r:id="rId4" imgW="1663560" imgH="431640" progId="Equation.DSMT4">
                  <p:embed/>
                </p:oleObj>
              </mc:Choice>
              <mc:Fallback>
                <p:oleObj name="Equation" r:id="rId4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7" y="3627455"/>
                        <a:ext cx="4024751" cy="9069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49258"/>
              </p:ext>
            </p:extLst>
          </p:nvPr>
        </p:nvGraphicFramePr>
        <p:xfrm>
          <a:off x="4424524" y="4534441"/>
          <a:ext cx="4466879" cy="90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Equation" r:id="rId6" imgW="1841400" imgH="431640" progId="Equation.DSMT4">
                  <p:embed/>
                </p:oleObj>
              </mc:Choice>
              <mc:Fallback>
                <p:oleObj name="Equation" r:id="rId6" imgW="1841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524" y="4534441"/>
                        <a:ext cx="4466879" cy="9094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65610" y="5718048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1942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680" y="2217607"/>
            <a:ext cx="5429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460" y="1123248"/>
            <a:ext cx="29622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084" y="1115985"/>
            <a:ext cx="3981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771432"/>
            <a:ext cx="2914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t="-13122"/>
          <a:stretch>
            <a:fillRect/>
          </a:stretch>
        </p:blipFill>
        <p:spPr bwMode="auto">
          <a:xfrm>
            <a:off x="5353987" y="5486400"/>
            <a:ext cx="2875607" cy="8884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998033" y="1798820"/>
            <a:ext cx="299803" cy="564940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01681" y="2217607"/>
            <a:ext cx="314249" cy="428623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39739" y="4257207"/>
            <a:ext cx="314248" cy="214311"/>
          </a:xfrm>
          <a:prstGeom prst="straightConnector1">
            <a:avLst/>
          </a:prstGeom>
          <a:ln w="3810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Let’s assume that a resistor at the same physical temperature is connected to the input of the network. Since they in thermal equilibrium, the </a:t>
            </a:r>
            <a:r>
              <a:rPr lang="en-US" dirty="0" err="1" smtClean="0"/>
              <a:t>resistor+network</a:t>
            </a:r>
            <a:r>
              <a:rPr lang="en-US" dirty="0" smtClean="0"/>
              <a:t> can be treated as one noise source at T, the output noise power should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treat the input resistor as the signal source, then the output noise power should be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4" y="4067364"/>
                <a:ext cx="20289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0" y="5640636"/>
                <a:ext cx="4572000" cy="10143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7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517653" cy="4335463"/>
          </a:xfrm>
        </p:spPr>
        <p:txBody>
          <a:bodyPr/>
          <a:lstStyle/>
          <a:p>
            <a:r>
              <a:rPr lang="en-US" sz="1800" dirty="0" smtClean="0"/>
              <a:t>The function of an amplifier is simple: to amplify signals</a:t>
            </a:r>
            <a:endParaRPr lang="en-US" sz="1800" dirty="0"/>
          </a:p>
          <a:p>
            <a:pPr lvl="1"/>
            <a:r>
              <a:rPr lang="en-US" sz="1600" dirty="0" smtClean="0"/>
              <a:t>Recall from last lecture the typical strength of a GPS signal: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; that is a ridiculously small power: -125 </a:t>
            </a:r>
            <a:r>
              <a:rPr lang="en-US" sz="1600" dirty="0" err="1" smtClean="0"/>
              <a:t>dBm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≈ </a:t>
            </a:r>
            <a:r>
              <a:rPr lang="en-US" sz="1600" dirty="0" smtClean="0"/>
              <a:t>10</a:t>
            </a:r>
            <a:r>
              <a:rPr lang="en-US" sz="1600" baseline="30000" dirty="0" smtClean="0"/>
              <a:t>-15</a:t>
            </a:r>
            <a:r>
              <a:rPr lang="en-US" sz="1600" dirty="0" smtClean="0"/>
              <a:t> W!</a:t>
            </a:r>
          </a:p>
          <a:p>
            <a:pPr lvl="1"/>
            <a:r>
              <a:rPr lang="en-US" sz="1600" dirty="0" smtClean="0"/>
              <a:t>We want to make this signal stronger, actually a lot stronger, in order to be able to process it; all without distorting it in any way</a:t>
            </a:r>
          </a:p>
          <a:p>
            <a:pPr lvl="1"/>
            <a:r>
              <a:rPr lang="en-US" sz="1600" dirty="0" smtClean="0"/>
              <a:t>Similar need is in the transmitter: signal generated by the oscillator is often quite weak; needs a lot of amplification before transmitting it in order to reach longer distances</a:t>
            </a:r>
          </a:p>
          <a:p>
            <a:r>
              <a:rPr lang="en-US" sz="1800" dirty="0" smtClean="0"/>
              <a:t>Different kinds of amplifiers are tailored to specific system functions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572" y="3916322"/>
            <a:ext cx="7233302" cy="28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 bwMode="auto">
          <a:xfrm>
            <a:off x="2330756" y="5391656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514" y="6126393"/>
            <a:ext cx="1903085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Amplifier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174607" y="3916322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055" y="3616786"/>
            <a:ext cx="2361544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 Noise Amplifier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4197976" y="3963690"/>
            <a:ext cx="681977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6601" y="3616786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02092" y="5391656"/>
            <a:ext cx="572510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1744" y="4985248"/>
            <a:ext cx="2273379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Generic Gain Block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240407" y="5406738"/>
            <a:ext cx="594452" cy="6976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" pitchFamily="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2095" y="6169044"/>
            <a:ext cx="2659702" cy="369332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Variable Gain Amplifier</a:t>
            </a:r>
          </a:p>
        </p:txBody>
      </p:sp>
    </p:spTree>
    <p:extLst>
      <p:ext uri="{BB962C8B-B14F-4D97-AF65-F5344CB8AC3E}">
        <p14:creationId xmlns:p14="http://schemas.microsoft.com/office/powerpoint/2010/main" val="6721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Noise Figure of a Passive,  </a:t>
            </a:r>
            <a:r>
              <a:rPr lang="en-US" dirty="0" err="1" smtClean="0"/>
              <a:t>Lossy</a:t>
            </a:r>
            <a:r>
              <a:rPr lang="en-US" dirty="0" smtClean="0"/>
              <a:t> Element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" y="2786447"/>
            <a:ext cx="8493125" cy="2004016"/>
          </a:xfrm>
        </p:spPr>
        <p:txBody>
          <a:bodyPr/>
          <a:lstStyle/>
          <a:p>
            <a:r>
              <a:rPr lang="en-US" dirty="0" smtClean="0"/>
              <a:t>Equating the two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50" y="505588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D4D4D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Compare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64" y="4187952"/>
                <a:ext cx="262719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76" y="4961335"/>
                <a:ext cx="276665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833" r="2720" b="6068"/>
          <a:stretch/>
        </p:blipFill>
        <p:spPr>
          <a:xfrm>
            <a:off x="407000" y="873821"/>
            <a:ext cx="465268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93793" y="1110476"/>
            <a:ext cx="360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= attenuation, defined as 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/</a:t>
            </a:r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</a:t>
            </a:r>
            <a:r>
              <a:rPr lang="en-US" sz="16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out</a:t>
            </a:r>
            <a:endParaRPr lang="en-US" sz="1600" i="1" baseline="-250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bandwidth 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 Hz</a:t>
            </a:r>
          </a:p>
          <a:p>
            <a:r>
              <a:rPr lang="en-US" sz="16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 physical temperature (in Kelvin) of the network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m:rPr>
                          <m:aln/>
                        </m:rP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𝑘𝑇𝐵</m:t>
                      </m:r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1" y="3017865"/>
                <a:ext cx="4572000" cy="10143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782962"/>
                <a:ext cx="1208279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93793" y="5782962"/>
            <a:ext cx="2404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Important !!</a:t>
            </a:r>
          </a:p>
        </p:txBody>
      </p:sp>
    </p:spTree>
    <p:extLst>
      <p:ext uri="{BB962C8B-B14F-4D97-AF65-F5344CB8AC3E}">
        <p14:creationId xmlns:p14="http://schemas.microsoft.com/office/powerpoint/2010/main" val="7591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Measurement of Noise Temperature, Figure, Factor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Y-factor method</a:t>
            </a:r>
          </a:p>
          <a:p>
            <a:pPr lvl="1"/>
            <a:r>
              <a:rPr lang="en-US" dirty="0" smtClean="0"/>
              <a:t>The idea is simple: measure the noise from two </a:t>
            </a:r>
            <a:r>
              <a:rPr lang="en-US" b="1" dirty="0" smtClean="0"/>
              <a:t>known</a:t>
            </a:r>
            <a:r>
              <a:rPr lang="en-US" dirty="0" smtClean="0"/>
              <a:t> noise sources and compare the noise different at the output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493" y="1967665"/>
            <a:ext cx="5045267" cy="17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16661"/>
              </p:ext>
            </p:extLst>
          </p:nvPr>
        </p:nvGraphicFramePr>
        <p:xfrm>
          <a:off x="991522" y="4147957"/>
          <a:ext cx="2727038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" name="Equation" r:id="rId4" imgW="1282680" imgH="228600" progId="Equation.3">
                  <p:embed/>
                </p:oleObj>
              </mc:Choice>
              <mc:Fallback>
                <p:oleObj name="Equation" r:id="rId4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147957"/>
                        <a:ext cx="2727038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523"/>
              </p:ext>
            </p:extLst>
          </p:nvPr>
        </p:nvGraphicFramePr>
        <p:xfrm>
          <a:off x="991522" y="4641085"/>
          <a:ext cx="2806883" cy="4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22" y="4641085"/>
                        <a:ext cx="2806883" cy="486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94514"/>
              </p:ext>
            </p:extLst>
          </p:nvPr>
        </p:nvGraphicFramePr>
        <p:xfrm>
          <a:off x="5240737" y="4040677"/>
          <a:ext cx="29305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" name="Equation" r:id="rId8" imgW="1066680" imgH="431640" progId="Equation.3">
                  <p:embed/>
                </p:oleObj>
              </mc:Choice>
              <mc:Fallback>
                <p:oleObj name="Equation" r:id="rId8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737" y="4040677"/>
                        <a:ext cx="2930525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775608"/>
              </p:ext>
            </p:extLst>
          </p:nvPr>
        </p:nvGraphicFramePr>
        <p:xfrm>
          <a:off x="3289586" y="5379330"/>
          <a:ext cx="22320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" name="Equation" r:id="rId10" imgW="812520" imgH="393480" progId="Equation.3">
                  <p:embed/>
                </p:oleObj>
              </mc:Choice>
              <mc:Fallback>
                <p:oleObj name="Equation" r:id="rId10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586" y="5379330"/>
                        <a:ext cx="22320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4146191" y="4385453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104031" y="5714927"/>
            <a:ext cx="746760" cy="411480"/>
          </a:xfrm>
          <a:prstGeom prst="rightArrow">
            <a:avLst>
              <a:gd name="adj1" fmla="val 35185"/>
              <a:gd name="adj2" fmla="val 50000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u="sng" dirty="0" smtClean="0"/>
              <a:t>Question</a:t>
            </a:r>
            <a:r>
              <a:rPr lang="en-US" dirty="0" smtClean="0"/>
              <a:t>: It seems that taking one measurement is enough to calculate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e</a:t>
            </a:r>
            <a:r>
              <a:rPr lang="en-US" i="1" baseline="-25000" dirty="0" smtClean="0"/>
              <a:t> </a:t>
            </a:r>
            <a:r>
              <a:rPr lang="en-US" dirty="0" smtClean="0"/>
              <a:t>…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True, but that would be less accurate; you would have to know </a:t>
            </a:r>
            <a:r>
              <a:rPr lang="en-US" i="1" dirty="0" smtClean="0"/>
              <a:t>GB</a:t>
            </a:r>
            <a:r>
              <a:rPr lang="en-US" dirty="0" smtClean="0"/>
              <a:t> precisely</a:t>
            </a:r>
          </a:p>
          <a:p>
            <a:r>
              <a:rPr lang="en-US" dirty="0" smtClean="0"/>
              <a:t>Taking two measurements allows you to get rid of measurement errors that are common to both measurements</a:t>
            </a:r>
          </a:p>
          <a:p>
            <a:r>
              <a:rPr lang="en-US" dirty="0" smtClean="0"/>
              <a:t>You need two or more measurement points to accurately extrapolate the zero crossing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97913"/>
              </p:ext>
            </p:extLst>
          </p:nvPr>
        </p:nvGraphicFramePr>
        <p:xfrm>
          <a:off x="7122875" y="4206007"/>
          <a:ext cx="1872248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Equation" r:id="rId3" imgW="1282680" imgH="228600" progId="Equation.3">
                  <p:embed/>
                </p:oleObj>
              </mc:Choice>
              <mc:Fallback>
                <p:oleObj name="Equation" r:id="rId3" imgW="1282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5" y="4206007"/>
                        <a:ext cx="1872248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0961"/>
              </p:ext>
            </p:extLst>
          </p:nvPr>
        </p:nvGraphicFramePr>
        <p:xfrm>
          <a:off x="7122876" y="4699135"/>
          <a:ext cx="1927066" cy="33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76" y="4699135"/>
                        <a:ext cx="1927066" cy="3339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466431"/>
            <a:ext cx="8493125" cy="1293971"/>
          </a:xfrm>
        </p:spPr>
        <p:txBody>
          <a:bodyPr/>
          <a:lstStyle/>
          <a:p>
            <a:r>
              <a:rPr lang="en-US" dirty="0" smtClean="0"/>
              <a:t>Question: Would it help if we take more than two measurements?</a:t>
            </a:r>
            <a:endParaRPr lang="en-US" i="1" baseline="-2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1" y="2522815"/>
            <a:ext cx="4798418" cy="3587366"/>
          </a:xfrm>
        </p:spPr>
        <p:txBody>
          <a:bodyPr/>
          <a:lstStyle/>
          <a:p>
            <a:r>
              <a:rPr lang="en-US" dirty="0" smtClean="0"/>
              <a:t>Yes, but that would require more noise sources</a:t>
            </a:r>
          </a:p>
          <a:p>
            <a:pPr lvl="1"/>
            <a:r>
              <a:rPr lang="en-US" dirty="0" smtClean="0"/>
              <a:t>Good accurate noise sources can be expensive</a:t>
            </a:r>
          </a:p>
          <a:p>
            <a:pPr lvl="1"/>
            <a:r>
              <a:rPr lang="en-US" dirty="0" smtClean="0"/>
              <a:t>Getting two noise sources with drastically different noise temperature can also be difficult</a:t>
            </a:r>
          </a:p>
          <a:p>
            <a:pPr lvl="1"/>
            <a:r>
              <a:rPr lang="en-US" dirty="0" smtClean="0"/>
              <a:t>Remember that temperature is specified in Kelvin; 0°C and 100°C are only about 30% different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8269" y="5284054"/>
            <a:ext cx="323088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98269" y="2533829"/>
            <a:ext cx="0" cy="2750225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98269" y="2921854"/>
            <a:ext cx="2865120" cy="1965961"/>
          </a:xfrm>
          <a:prstGeom prst="line">
            <a:avLst/>
          </a:prstGeom>
          <a:ln w="28575">
            <a:solidFill>
              <a:srgbClr val="77777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1056" y="2467809"/>
            <a:ext cx="156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 power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4690" y="5715087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Input noise temperature</a:t>
            </a:r>
            <a:endParaRPr lang="en-US" sz="1800" i="1" dirty="0" smtClean="0">
              <a:solidFill>
                <a:srgbClr val="292929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000955" y="3739959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06795" y="2947272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21" name="Straight Connector 20"/>
          <p:cNvCxnSpPr>
            <a:stCxn id="18" idx="4"/>
          </p:cNvCxnSpPr>
          <p:nvPr/>
        </p:nvCxnSpPr>
        <p:spPr>
          <a:xfrm>
            <a:off x="7061915" y="3861879"/>
            <a:ext cx="0" cy="1422175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3408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9747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3</a:t>
            </a:r>
          </a:p>
        </p:txBody>
      </p:sp>
      <p:cxnSp>
        <p:nvCxnSpPr>
          <p:cNvPr id="24" name="Straight Connector 23"/>
          <p:cNvCxnSpPr>
            <a:stCxn id="19" idx="4"/>
          </p:cNvCxnSpPr>
          <p:nvPr/>
        </p:nvCxnSpPr>
        <p:spPr>
          <a:xfrm>
            <a:off x="8067755" y="3069192"/>
            <a:ext cx="0" cy="2214862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4669" y="4929962"/>
            <a:ext cx="95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GkT</a:t>
            </a:r>
            <a:r>
              <a:rPr lang="en-US" sz="1800" i="1" baseline="-25000" dirty="0" err="1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</a:t>
            </a:r>
            <a:r>
              <a:rPr lang="en-US" sz="1800" i="1" dirty="0" err="1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431057" y="4929962"/>
            <a:ext cx="311729" cy="8103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7475815" y="3381444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3473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2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6775" y="3503364"/>
            <a:ext cx="0" cy="179593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6519652" y="3998593"/>
            <a:ext cx="121920" cy="12192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imes" pitchFamily="1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580612" y="4120513"/>
            <a:ext cx="0" cy="1163541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73551" y="5275840"/>
            <a:ext cx="47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</a:t>
            </a:r>
            <a:r>
              <a:rPr lang="en-US" sz="1800" i="1" baseline="-25000" dirty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4</a:t>
            </a:r>
            <a:endParaRPr lang="en-US" sz="1800" i="1" baseline="-25000" dirty="0" smtClean="0">
              <a:solidFill>
                <a:srgbClr val="0070C0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Linearity,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-- or Non-linearity?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 and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21" y="2396109"/>
            <a:ext cx="3746624" cy="2208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" y="3104734"/>
            <a:ext cx="1120811" cy="753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12" y="2377247"/>
            <a:ext cx="3284378" cy="220870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11672" y="2604631"/>
            <a:ext cx="2597811" cy="1750198"/>
            <a:chOff x="2211672" y="2604631"/>
            <a:chExt cx="2597811" cy="1750198"/>
          </a:xfrm>
        </p:grpSpPr>
        <p:sp>
          <p:nvSpPr>
            <p:cNvPr id="16" name="Isosceles Triangle 15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18" name="Straight Connector 17"/>
            <p:cNvCxnSpPr>
              <a:stCxn id="16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264" y="4598362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Ideal Amplifier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89" y="4594356"/>
            <a:ext cx="3894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Non-ideal Amplifier</a:t>
            </a:r>
          </a:p>
        </p:txBody>
      </p:sp>
    </p:spTree>
    <p:extLst>
      <p:ext uri="{BB962C8B-B14F-4D97-AF65-F5344CB8AC3E}">
        <p14:creationId xmlns:p14="http://schemas.microsoft.com/office/powerpoint/2010/main" val="25243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A </a:t>
            </a:r>
            <a:r>
              <a:rPr lang="en-US" altLang="zh-CN" dirty="0" smtClean="0"/>
              <a:t>system is linear if its output can be expressed as a linear combination (superposition) of responses to individual inputs</a:t>
            </a:r>
            <a:endParaRPr lang="en-US" dirty="0" smtClean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373" y="1811134"/>
            <a:ext cx="2732315" cy="123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50" y="2200334"/>
            <a:ext cx="4654421" cy="39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2205756" y="3100993"/>
            <a:ext cx="5254139" cy="3671192"/>
            <a:chOff x="3726833" y="3270419"/>
            <a:chExt cx="5254139" cy="367119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6833" y="3270419"/>
              <a:ext cx="4810808" cy="367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 bwMode="auto">
            <a:xfrm rot="19055775">
              <a:off x="5028213" y="4546986"/>
              <a:ext cx="1622616" cy="49542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62315" y="4721944"/>
              <a:ext cx="2818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C00000"/>
                  </a:solidFill>
                  <a:latin typeface="+mj-lt"/>
                </a:rPr>
                <a:t>Linear Region</a:t>
              </a:r>
            </a:p>
          </p:txBody>
        </p:sp>
      </p:grpSp>
      <p:sp>
        <p:nvSpPr>
          <p:cNvPr id="6" name="Right Arrow 5"/>
          <p:cNvSpPr/>
          <p:nvPr/>
        </p:nvSpPr>
        <p:spPr bwMode="auto">
          <a:xfrm>
            <a:off x="3538533" y="2307272"/>
            <a:ext cx="378372" cy="21397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4677406" cy="13506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The </a:t>
            </a:r>
            <a:r>
              <a:rPr lang="en-US" altLang="zh-CN" dirty="0" smtClean="0">
                <a:ea typeface="宋体" charset="-122"/>
              </a:rPr>
              <a:t>input/output characteristic of a memory-less nonlinear system can be approximated with a polynomial</a:t>
            </a: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1085" y="2450437"/>
            <a:ext cx="1981200" cy="457200"/>
            <a:chOff x="1048336" y="4038599"/>
            <a:chExt cx="4455915" cy="762299"/>
          </a:xfrm>
        </p:grpSpPr>
        <p:sp>
          <p:nvSpPr>
            <p:cNvPr id="5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2330788" y="4038600"/>
              <a:ext cx="1951195" cy="44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linear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31085" y="4133461"/>
            <a:ext cx="1981200" cy="457200"/>
            <a:chOff x="1048336" y="4038599"/>
            <a:chExt cx="4455915" cy="762299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048336" y="4038599"/>
              <a:ext cx="4455915" cy="7622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3"/>
            <p:cNvSpPr txBox="1">
              <a:spLocks noChangeArrowheads="1"/>
            </p:cNvSpPr>
            <p:nvPr/>
          </p:nvSpPr>
          <p:spPr bwMode="auto">
            <a:xfrm>
              <a:off x="1800808" y="4038601"/>
              <a:ext cx="3011159" cy="66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nonlinear</a:t>
              </a:r>
            </a:p>
          </p:txBody>
        </p:sp>
      </p:grpSp>
      <p:sp>
        <p:nvSpPr>
          <p:cNvPr id="11" name="左箭头 24"/>
          <p:cNvSpPr>
            <a:spLocks noChangeArrowheads="1"/>
          </p:cNvSpPr>
          <p:nvPr/>
        </p:nvSpPr>
        <p:spPr bwMode="auto">
          <a:xfrm>
            <a:off x="6553200" y="2057400"/>
            <a:ext cx="533400" cy="381000"/>
          </a:xfrm>
          <a:prstGeom prst="lef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73346"/>
              </p:ext>
            </p:extLst>
          </p:nvPr>
        </p:nvGraphicFramePr>
        <p:xfrm>
          <a:off x="1635064" y="2883164"/>
          <a:ext cx="1585600" cy="73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4" imgW="495000" imgH="228600" progId="Equation.DSMT4">
                  <p:embed/>
                </p:oleObj>
              </mc:Choice>
              <mc:Fallback>
                <p:oleObj name="Equation" r:id="rId4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64" y="2883164"/>
                        <a:ext cx="1585600" cy="731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745538"/>
              </p:ext>
            </p:extLst>
          </p:nvPr>
        </p:nvGraphicFramePr>
        <p:xfrm>
          <a:off x="1511438" y="4632435"/>
          <a:ext cx="5930177" cy="78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6" imgW="1828800" imgH="241200" progId="Equation.DSMT4">
                  <p:embed/>
                </p:oleObj>
              </mc:Choice>
              <mc:Fallback>
                <p:oleObj name="Equation" r:id="rId6" imgW="1828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38" y="4632435"/>
                        <a:ext cx="5930177" cy="781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19608" y="979093"/>
            <a:ext cx="3878316" cy="1571590"/>
            <a:chOff x="4620591" y="2438400"/>
            <a:chExt cx="3878316" cy="157159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73908" y="2588963"/>
              <a:ext cx="2434281" cy="1421027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RF/microwave Device or Network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>
              <a:endCxn id="18" idx="1"/>
            </p:cNvCxnSpPr>
            <p:nvPr/>
          </p:nvCxnSpPr>
          <p:spPr>
            <a:xfrm>
              <a:off x="4620591" y="3299477"/>
              <a:ext cx="753317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08189" y="3299477"/>
              <a:ext cx="690718" cy="0"/>
            </a:xfrm>
            <a:prstGeom prst="straightConnector1">
              <a:avLst/>
            </a:prstGeom>
            <a:ln w="571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0892759"/>
                </p:ext>
              </p:extLst>
            </p:nvPr>
          </p:nvGraphicFramePr>
          <p:xfrm>
            <a:off x="7875698" y="2438400"/>
            <a:ext cx="48895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2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698" y="2438400"/>
                          <a:ext cx="488950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11818"/>
                </p:ext>
              </p:extLst>
            </p:nvPr>
          </p:nvGraphicFramePr>
          <p:xfrm>
            <a:off x="4773411" y="2467707"/>
            <a:ext cx="447675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3" name="Equation" r:id="rId10" imgW="139680" imgH="228600" progId="Equation.DSMT4">
                    <p:embed/>
                  </p:oleObj>
                </mc:Choice>
                <mc:Fallback>
                  <p:oleObj name="Equation" r:id="rId10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411" y="2467707"/>
                          <a:ext cx="447675" cy="731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39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Harmonic Distortion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892390"/>
              </p:ext>
            </p:extLst>
          </p:nvPr>
        </p:nvGraphicFramePr>
        <p:xfrm>
          <a:off x="398639" y="1399842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399842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110079"/>
              </p:ext>
            </p:extLst>
          </p:nvPr>
        </p:nvGraphicFramePr>
        <p:xfrm>
          <a:off x="398639" y="1860817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9" y="1860817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903905"/>
            <a:ext cx="8346741" cy="7620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Even-order harmonics result from </a:t>
            </a:r>
            <a:r>
              <a:rPr lang="el-GR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α</a:t>
            </a:r>
            <a:r>
              <a:rPr lang="en-US" altLang="zh-CN" i="1" kern="0" baseline="-25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with even </a:t>
            </a: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j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i="1" kern="0" baseline="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r>
              <a:rPr lang="en-US" altLang="zh-CN" kern="0" baseline="30000" dirty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th</a:t>
            </a:r>
            <a:r>
              <a:rPr lang="en-US" altLang="zh-CN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 harmonic grows in proportion to </a:t>
            </a:r>
            <a:r>
              <a:rPr lang="en-US" altLang="zh-CN" i="1" kern="0" baseline="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V</a:t>
            </a:r>
            <a:r>
              <a:rPr lang="en-US" altLang="zh-CN" i="1" kern="0" baseline="30000" dirty="0" err="1" smtClean="0">
                <a:solidFill>
                  <a:srgbClr val="0070C0"/>
                </a:solidFill>
                <a:latin typeface="Times" panose="02020603050405020304" pitchFamily="18" charset="0"/>
                <a:ea typeface="宋体" charset="-122"/>
                <a:cs typeface="Times" panose="02020603050405020304" pitchFamily="18" charset="0"/>
              </a:rPr>
              <a:t>n</a:t>
            </a:r>
            <a:endParaRPr lang="zh-CN" altLang="zh-CN" i="1" kern="0" baseline="30000" dirty="0">
              <a:solidFill>
                <a:srgbClr val="0070C0"/>
              </a:solidFill>
              <a:latin typeface="Times" panose="02020603050405020304" pitchFamily="18" charset="0"/>
              <a:ea typeface="宋体" charset="-122"/>
              <a:cs typeface="Times" panose="02020603050405020304" pitchFamily="18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5800" y="3638290"/>
            <a:ext cx="1447800" cy="400050"/>
            <a:chOff x="1583048" y="4038599"/>
            <a:chExt cx="3386495" cy="619738"/>
          </a:xfrm>
        </p:grpSpPr>
        <p:sp>
          <p:nvSpPr>
            <p:cNvPr id="9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6495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2655478" y="4038599"/>
              <a:ext cx="1301838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DC</a:t>
              </a:r>
            </a:p>
          </p:txBody>
        </p:sp>
      </p:grpSp>
      <p:sp>
        <p:nvSpPr>
          <p:cNvPr id="11" name="上箭头 29"/>
          <p:cNvSpPr>
            <a:spLocks noChangeArrowheads="1"/>
          </p:cNvSpPr>
          <p:nvPr/>
        </p:nvSpPr>
        <p:spPr bwMode="auto">
          <a:xfrm>
            <a:off x="121920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795760" y="3638290"/>
            <a:ext cx="1828800" cy="400050"/>
            <a:chOff x="1226577" y="4038600"/>
            <a:chExt cx="3999816" cy="542352"/>
          </a:xfrm>
        </p:grpSpPr>
        <p:sp>
          <p:nvSpPr>
            <p:cNvPr id="13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5" name="上箭头 33"/>
          <p:cNvSpPr>
            <a:spLocks noChangeArrowheads="1"/>
          </p:cNvSpPr>
          <p:nvPr/>
        </p:nvSpPr>
        <p:spPr bwMode="auto">
          <a:xfrm>
            <a:off x="3481560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082357" y="3638290"/>
            <a:ext cx="1547812" cy="762000"/>
            <a:chOff x="1583050" y="4038600"/>
            <a:chExt cx="3386497" cy="1032897"/>
          </a:xfrm>
        </p:grpSpPr>
        <p:sp>
          <p:nvSpPr>
            <p:cNvPr id="17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Second 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19" name="上箭头 40"/>
          <p:cNvSpPr>
            <a:spLocks noChangeArrowheads="1"/>
          </p:cNvSpPr>
          <p:nvPr/>
        </p:nvSpPr>
        <p:spPr bwMode="auto">
          <a:xfrm>
            <a:off x="5604644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20" name="Group 13"/>
          <p:cNvGrpSpPr>
            <a:grpSpLocks/>
          </p:cNvGrpSpPr>
          <p:nvPr/>
        </p:nvGrpSpPr>
        <p:grpSpPr bwMode="auto">
          <a:xfrm>
            <a:off x="7070827" y="3638290"/>
            <a:ext cx="1547813" cy="762000"/>
            <a:chOff x="1583050" y="4038600"/>
            <a:chExt cx="3386497" cy="1032897"/>
          </a:xfrm>
        </p:grpSpPr>
        <p:sp>
          <p:nvSpPr>
            <p:cNvPr id="21" name="Rounded Rectangle 9"/>
            <p:cNvSpPr>
              <a:spLocks noChangeArrowheads="1"/>
            </p:cNvSpPr>
            <p:nvPr/>
          </p:nvSpPr>
          <p:spPr bwMode="auto">
            <a:xfrm>
              <a:off x="1583050" y="4038600"/>
              <a:ext cx="3386497" cy="103289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14174" y="4038600"/>
              <a:ext cx="2991293" cy="95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Third</a:t>
              </a:r>
            </a:p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Harmonic</a:t>
              </a:r>
            </a:p>
          </p:txBody>
        </p:sp>
      </p:grpSp>
      <p:sp>
        <p:nvSpPr>
          <p:cNvPr id="23" name="上箭头 44"/>
          <p:cNvSpPr>
            <a:spLocks noChangeArrowheads="1"/>
          </p:cNvSpPr>
          <p:nvPr/>
        </p:nvSpPr>
        <p:spPr bwMode="auto">
          <a:xfrm>
            <a:off x="7593115" y="3122815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0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Distortion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2938271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More signal loss and distortion</a:t>
            </a:r>
          </a:p>
          <a:p>
            <a:r>
              <a:rPr lang="en-US" dirty="0" smtClean="0"/>
              <a:t> Interference to other systems</a:t>
            </a:r>
          </a:p>
          <a:p>
            <a:r>
              <a:rPr lang="en-US" dirty="0" smtClean="0"/>
              <a:t> Sometimes can be used to create frequency multipliers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7466" y="4345663"/>
            <a:ext cx="7908199" cy="2043894"/>
            <a:chOff x="597466" y="4699231"/>
            <a:chExt cx="7908199" cy="20438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1515" y="4699231"/>
              <a:ext cx="6084150" cy="2043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97466" y="4703146"/>
              <a:ext cx="19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D4D4D"/>
                  </a:solidFill>
                  <a:latin typeface="+mj-lt"/>
                </a:rPr>
                <a:t>GSM900 Band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842807" y="5509339"/>
              <a:ext cx="864973" cy="529451"/>
            </a:xfrm>
            <a:prstGeom prst="straightConnector1">
              <a:avLst/>
            </a:prstGeom>
            <a:ln w="38100">
              <a:solidFill>
                <a:srgbClr val="4D4D4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2" name="Picture 2" descr="http://hyperphysics.phy-astr.gsu.edu/hbase/audio/imgaud/a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1" y="692648"/>
            <a:ext cx="571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6001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4D4D4D"/>
                </a:solidFill>
              </a:rPr>
              <a:t>http://hyperphysics.phy-astr.gsu.edu/hbase/audio/amp.html</a:t>
            </a:r>
          </a:p>
        </p:txBody>
      </p:sp>
    </p:spTree>
    <p:extLst>
      <p:ext uri="{BB962C8B-B14F-4D97-AF65-F5344CB8AC3E}">
        <p14:creationId xmlns:p14="http://schemas.microsoft.com/office/powerpoint/2010/main" val="2142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transistors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</a:t>
                </a:r>
              </a:p>
              <a:p>
                <a:pPr lvl="1"/>
                <a:r>
                  <a:rPr lang="en-US" dirty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preferably</a:t>
                </a:r>
                <a:r>
                  <a:rPr lang="en-US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operation frequency of the amplifier.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://2.bp.blogspot.com/-Az4AqNZziWs/T0qxoraHmrI/AAAAAAAAABc/LFq1AHbq-v8/s1600/Common_Emitter_amplifi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244" y="3059401"/>
            <a:ext cx="3890074" cy="331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268" y="6370102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common emitter amplifier for RF frequencies</a:t>
            </a:r>
          </a:p>
        </p:txBody>
      </p:sp>
    </p:spTree>
    <p:extLst>
      <p:ext uri="{BB962C8B-B14F-4D97-AF65-F5344CB8AC3E}">
        <p14:creationId xmlns:p14="http://schemas.microsoft.com/office/powerpoint/2010/main" val="3608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Gain Compression</a:t>
            </a:r>
            <a:endParaRPr lang="en-US" sz="2400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1228"/>
              </p:ext>
            </p:extLst>
          </p:nvPr>
        </p:nvGraphicFramePr>
        <p:xfrm>
          <a:off x="485517" y="1484149"/>
          <a:ext cx="1548971" cy="40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1484149"/>
                        <a:ext cx="1548971" cy="403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169308"/>
              </p:ext>
            </p:extLst>
          </p:nvPr>
        </p:nvGraphicFramePr>
        <p:xfrm>
          <a:off x="485517" y="2064705"/>
          <a:ext cx="849914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Equation" r:id="rId5" imgW="5003640" imgH="711000" progId="Equation.DSMT4">
                  <p:embed/>
                </p:oleObj>
              </mc:Choice>
              <mc:Fallback>
                <p:oleObj name="Equation" r:id="rId5" imgW="50036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517" y="2064705"/>
                        <a:ext cx="849914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5517" y="4498568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4D4D4D"/>
                </a:solidFill>
                <a:latin typeface="+mj-lt"/>
              </a:rPr>
              <a:t>Gain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1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Effects of Non-linearity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024360" y="3919461"/>
            <a:ext cx="1828800" cy="400050"/>
            <a:chOff x="1226577" y="4038600"/>
            <a:chExt cx="3999816" cy="54235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226577" y="4038600"/>
              <a:ext cx="3999816" cy="51652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1226577" y="4038600"/>
              <a:ext cx="3999816" cy="542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baseline="0">
                  <a:latin typeface="Arial" charset="0"/>
                  <a:ea typeface="宋体" pitchFamily="-128" charset="-122"/>
                </a:rPr>
                <a:t>Fundamental</a:t>
              </a:r>
            </a:p>
          </p:txBody>
        </p:sp>
      </p:grpSp>
      <p:sp>
        <p:nvSpPr>
          <p:cNvPr id="12" name="上箭头 33"/>
          <p:cNvSpPr>
            <a:spLocks noChangeArrowheads="1"/>
          </p:cNvSpPr>
          <p:nvPr/>
        </p:nvSpPr>
        <p:spPr bwMode="auto">
          <a:xfrm>
            <a:off x="3710160" y="3403986"/>
            <a:ext cx="457200" cy="43927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56" y="4636414"/>
                <a:ext cx="6532301" cy="14936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50" y="2191512"/>
            <a:ext cx="8032750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828800" y="4961693"/>
            <a:ext cx="1463675" cy="400050"/>
            <a:chOff x="1583048" y="4038599"/>
            <a:chExt cx="3424140" cy="619738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583048" y="4038599"/>
              <a:ext cx="3387002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fa-IR" altLang="zh-CN">
                <a:latin typeface="Times New Roman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1605618" y="4038599"/>
              <a:ext cx="3401570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 dirty="0">
                  <a:latin typeface="Arial" charset="0"/>
                  <a:ea typeface="宋体" pitchFamily="-128" charset="-122"/>
                </a:rPr>
                <a:t>Expansive</a:t>
              </a:r>
            </a:p>
          </p:txBody>
        </p:sp>
      </p:grpSp>
      <p:sp>
        <p:nvSpPr>
          <p:cNvPr id="8" name="上箭头 20"/>
          <p:cNvSpPr>
            <a:spLocks noChangeArrowheads="1"/>
          </p:cNvSpPr>
          <p:nvPr/>
        </p:nvSpPr>
        <p:spPr bwMode="auto">
          <a:xfrm>
            <a:off x="23622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6019800" y="4961693"/>
            <a:ext cx="1828800" cy="400050"/>
            <a:chOff x="1583048" y="4038601"/>
            <a:chExt cx="3742968" cy="619738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583048" y="4038601"/>
              <a:ext cx="3742968" cy="59022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zh-CN" sz="2000" b="1" baseline="0" dirty="0">
                  <a:latin typeface="Arial" charset="0"/>
                  <a:ea typeface="宋体" charset="-122"/>
                </a:rPr>
                <a:t>Compressive</a:t>
              </a:r>
              <a:endParaRPr lang="fa-IR" altLang="zh-CN" sz="2000" b="1" baseline="0" dirty="0">
                <a:latin typeface="Arial" charset="0"/>
                <a:ea typeface="宋体" charset="-122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090349" y="4038601"/>
              <a:ext cx="432095" cy="61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altLang="zh-CN" sz="2000" b="1" baseline="0"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上箭头 24"/>
          <p:cNvSpPr>
            <a:spLocks noChangeArrowheads="1"/>
          </p:cNvSpPr>
          <p:nvPr/>
        </p:nvSpPr>
        <p:spPr bwMode="auto">
          <a:xfrm>
            <a:off x="6705600" y="4226133"/>
            <a:ext cx="457200" cy="586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-128" charset="-122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907901" y="2048256"/>
            <a:ext cx="3758682" cy="4608576"/>
          </a:xfrm>
          <a:prstGeom prst="roundRect">
            <a:avLst>
              <a:gd name="adj" fmla="val 12450"/>
            </a:avLst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9265" y="5367325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Most RF/microwave component/circuits are compressive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0"/>
            <a:ext cx="739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2990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Gain Compression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C2990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875455"/>
                <a:ext cx="3147015" cy="1002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P</a:t>
            </a:r>
            <a:r>
              <a:rPr lang="en-US" baseline="-25000" dirty="0" smtClean="0"/>
              <a:t>1dB</a:t>
            </a:r>
            <a:r>
              <a:rPr lang="en-US" dirty="0" smtClean="0"/>
              <a:t>: </a:t>
            </a:r>
            <a:r>
              <a:rPr lang="en-US" b="0" dirty="0" smtClean="0"/>
              <a:t>power at 1-dB compression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sat</a:t>
            </a:r>
            <a:r>
              <a:rPr lang="en-US" dirty="0" smtClean="0"/>
              <a:t>: </a:t>
            </a:r>
            <a:r>
              <a:rPr lang="en-US" b="0" dirty="0" smtClean="0"/>
              <a:t>power at saturation</a:t>
            </a:r>
          </a:p>
          <a:p>
            <a:r>
              <a:rPr lang="en-US" dirty="0" smtClean="0"/>
              <a:t>If you need very good linearity, you should operate a few dBs below the P1dB point; this is called power back-off</a:t>
            </a:r>
            <a:endParaRPr lang="en-US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924"/>
          <a:stretch/>
        </p:blipFill>
        <p:spPr bwMode="auto">
          <a:xfrm>
            <a:off x="1641416" y="3003287"/>
            <a:ext cx="5788636" cy="38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34630" y="2943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</a:t>
            </a:r>
            <a:endParaRPr lang="en-US" b="1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4630" y="3405235"/>
            <a:ext cx="231668" cy="4282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 Effect on modulated signals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9649"/>
            <a:ext cx="716280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5996" y="4872675"/>
            <a:ext cx="8077200" cy="10668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FM signal carries no information in its amplitude and hence tolerates </a:t>
            </a:r>
            <a:r>
              <a:rPr lang="en-US" altLang="zh-CN" sz="2200" kern="0" baseline="0" dirty="0" smtClean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compression</a:t>
            </a: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AM contains information in its amplitude, hence distorted by compression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Desensitization: </a:t>
            </a:r>
          </a:p>
          <a:p>
            <a:pPr lvl="1"/>
            <a:r>
              <a:rPr lang="en-US" altLang="zh-CN" b="0" dirty="0" smtClean="0">
                <a:ea typeface="宋体" charset="-122"/>
              </a:rPr>
              <a:t>the receiver gain is reduced by the large excursions produced by the interferer even though the desired signal itself is small.</a:t>
            </a:r>
            <a:endParaRPr 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665" y="2291611"/>
            <a:ext cx="7929725" cy="258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34233"/>
              </p:ext>
            </p:extLst>
          </p:nvPr>
        </p:nvGraphicFramePr>
        <p:xfrm>
          <a:off x="4069793" y="5077761"/>
          <a:ext cx="4814501" cy="7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793" y="5077761"/>
                        <a:ext cx="4814501" cy="774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1516"/>
              </p:ext>
            </p:extLst>
          </p:nvPr>
        </p:nvGraphicFramePr>
        <p:xfrm>
          <a:off x="819665" y="5263359"/>
          <a:ext cx="27352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65" y="5263359"/>
                        <a:ext cx="27352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90825"/>
              </p:ext>
            </p:extLst>
          </p:nvPr>
        </p:nvGraphicFramePr>
        <p:xfrm>
          <a:off x="5564231" y="5852181"/>
          <a:ext cx="912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9" imgW="507960" imgH="228600" progId="Equation.DSMT4">
                  <p:embed/>
                </p:oleObj>
              </mc:Choice>
              <mc:Fallback>
                <p:oleObj name="Equation" r:id="rId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231" y="5852181"/>
                        <a:ext cx="9128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3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Intermodulation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4384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3400" y="2286000"/>
            <a:ext cx="1515593" cy="400110"/>
            <a:chOff x="1905242" y="3848027"/>
            <a:chExt cx="3029973" cy="1000817"/>
          </a:xfrm>
        </p:grpSpPr>
        <p:sp>
          <p:nvSpPr>
            <p:cNvPr id="6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2742543" y="3848027"/>
              <a:ext cx="2192672" cy="1000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desired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8" name="下箭头 19"/>
          <p:cNvSpPr>
            <a:spLocks noChangeArrowheads="1"/>
          </p:cNvSpPr>
          <p:nvPr/>
        </p:nvSpPr>
        <p:spPr bwMode="auto">
          <a:xfrm rot="19370951">
            <a:off x="1501775" y="2703513"/>
            <a:ext cx="298450" cy="5334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2895600" y="1600200"/>
            <a:ext cx="1371600" cy="400050"/>
            <a:chOff x="1905242" y="3848027"/>
            <a:chExt cx="2742102" cy="1000667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905242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 altLang="zh-CN">
                <a:solidFill>
                  <a:srgbClr val="000000"/>
                </a:solidFill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982865" y="3848027"/>
              <a:ext cx="2615695" cy="10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baseline="0">
                  <a:solidFill>
                    <a:srgbClr val="000000"/>
                  </a:solidFill>
                  <a:latin typeface="Arial" charset="0"/>
                  <a:ea typeface="宋体" pitchFamily="-128" charset="-122"/>
                </a:rPr>
                <a:t>Interferer</a:t>
              </a:r>
              <a:endParaRPr lang="en-US" altLang="zh-CN" sz="2000" b="1">
                <a:solidFill>
                  <a:srgbClr val="000000"/>
                </a:solidFill>
                <a:latin typeface="Arial" charset="0"/>
                <a:ea typeface="宋体" pitchFamily="-128" charset="-122"/>
              </a:endParaRPr>
            </a:p>
          </p:txBody>
        </p:sp>
      </p:grpSp>
      <p:sp>
        <p:nvSpPr>
          <p:cNvPr id="12" name="下箭头 23"/>
          <p:cNvSpPr>
            <a:spLocks noChangeArrowheads="1"/>
          </p:cNvSpPr>
          <p:nvPr/>
        </p:nvSpPr>
        <p:spPr bwMode="auto">
          <a:xfrm rot="2746818">
            <a:off x="2590800" y="1992313"/>
            <a:ext cx="257175" cy="533400"/>
          </a:xfrm>
          <a:prstGeom prst="downArrow">
            <a:avLst>
              <a:gd name="adj1" fmla="val 50000"/>
              <a:gd name="adj2" fmla="val 50104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sp>
        <p:nvSpPr>
          <p:cNvPr id="13" name="下箭头 24"/>
          <p:cNvSpPr>
            <a:spLocks noChangeArrowheads="1"/>
          </p:cNvSpPr>
          <p:nvPr/>
        </p:nvSpPr>
        <p:spPr bwMode="auto">
          <a:xfrm rot="2023923">
            <a:off x="3273425" y="2005013"/>
            <a:ext cx="274638" cy="622300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宋体" pitchFamily="-128" charset="-122"/>
            </a:endParaRPr>
          </a:p>
        </p:txBody>
      </p:sp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19100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7209" y="4812159"/>
            <a:ext cx="8328454" cy="838200"/>
          </a:xfrm>
          <a:prstGeom prst="rect">
            <a:avLst/>
          </a:prstGeom>
          <a:noFill/>
          <a:ln w="12700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A received small desired signal along with two large interferers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en-US" altLang="zh-CN" sz="2200" kern="0" baseline="0" dirty="0">
                <a:solidFill>
                  <a:srgbClr val="0070C0"/>
                </a:solidFill>
                <a:latin typeface="Kalinga" panose="020B0502040204020203" pitchFamily="34" charset="0"/>
                <a:ea typeface="宋体" charset="-122"/>
                <a:cs typeface="Kalinga" panose="020B0502040204020203" pitchFamily="34" charset="0"/>
              </a:rPr>
              <a:t>Intermodulation product falls onto the desired channel, corrupts signal.</a:t>
            </a:r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endParaRPr lang="en-US" altLang="zh-CN" sz="2200" kern="0" baseline="0" dirty="0">
              <a:solidFill>
                <a:srgbClr val="0070C0"/>
              </a:solidFill>
              <a:latin typeface="Kalinga" panose="020B0502040204020203" pitchFamily="34" charset="0"/>
              <a:ea typeface="宋体" charset="-122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the Mathematics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90" y="1281269"/>
            <a:ext cx="2942184" cy="48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1663886"/>
            <a:ext cx="8420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20413" y="6087977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Third-order intermodulation </a:t>
            </a:r>
          </a:p>
          <a:p>
            <a:r>
              <a:rPr lang="en-US" sz="1800" dirty="0" smtClean="0">
                <a:solidFill>
                  <a:srgbClr val="0070C0"/>
                </a:solidFill>
                <a:latin typeface="+mj-lt"/>
              </a:rPr>
              <a:t>products (IM3)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20413" y="5081798"/>
            <a:ext cx="776975" cy="100617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782393" y="5745346"/>
            <a:ext cx="614995" cy="34263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Intermodulation – Two-Tone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43" y="3265075"/>
            <a:ext cx="8147957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3" y="5277451"/>
            <a:ext cx="9144000" cy="38100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altLang="zh-CN" sz="1600" b="1" kern="0" baseline="0" dirty="0">
                <a:solidFill>
                  <a:srgbClr val="000000"/>
                </a:solidFill>
                <a:latin typeface="Arial" pitchFamily="34" charset="0"/>
                <a:ea typeface="宋体" charset="-122"/>
                <a:cs typeface="Arial" pitchFamily="34" charset="0"/>
              </a:rPr>
              <a:t>                          Two-Tone Test                                                     Harmonic Test</a:t>
            </a:r>
            <a:endParaRPr lang="en-US" altLang="zh-CN" sz="1600" b="1" kern="0" dirty="0">
              <a:solidFill>
                <a:srgbClr val="000000"/>
              </a:solidFill>
              <a:latin typeface="Arial" pitchFamily="34" charset="0"/>
              <a:ea typeface="宋体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l">
              <a:defRPr/>
            </a:pPr>
            <a:endParaRPr lang="zh-CN" altLang="zh-CN" sz="1600" b="1" kern="0" baseline="0" dirty="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005567"/>
            <a:ext cx="8458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111" y="3177417"/>
            <a:ext cx="4926535" cy="35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503683" cy="4335463"/>
          </a:xfrm>
        </p:spPr>
        <p:txBody>
          <a:bodyPr/>
          <a:lstStyle/>
          <a:p>
            <a:r>
              <a:rPr lang="en-US" sz="1800" dirty="0" smtClean="0"/>
              <a:t>IM3 products degrades system performance because they are very close to the </a:t>
            </a:r>
            <a:r>
              <a:rPr lang="en-US" sz="1800" dirty="0" err="1" smtClean="0"/>
              <a:t>passband</a:t>
            </a:r>
            <a:r>
              <a:rPr lang="en-US" sz="1800" dirty="0" smtClean="0"/>
              <a:t> of the system</a:t>
            </a:r>
          </a:p>
          <a:p>
            <a:r>
              <a:rPr lang="en-US" sz="1800" dirty="0" smtClean="0"/>
              <a:t>The power of IM3 products increases with more rapidly than the fundamental output when the input power is increased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7889"/>
          <a:stretch/>
        </p:blipFill>
        <p:spPr bwMode="auto">
          <a:xfrm>
            <a:off x="4729655" y="933262"/>
            <a:ext cx="4245991" cy="192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" y="4100333"/>
                <a:ext cx="3124894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74112" y="3257015"/>
            <a:ext cx="3124894" cy="691471"/>
            <a:chOff x="774112" y="3257015"/>
            <a:chExt cx="3124894" cy="691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oMath>
                    </m:oMathPara>
                  </a14:m>
                  <a:endParaRPr lang="en-US" dirty="0" smtClean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" y="3257015"/>
                  <a:ext cx="3124894" cy="69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 bwMode="auto">
            <a:xfrm>
              <a:off x="1511843" y="3358056"/>
              <a:ext cx="246011" cy="3783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1511843" y="4190818"/>
            <a:ext cx="246011" cy="3783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Third-order intercept point designates the point where the third-order intermodulation product has the same power as the fundamental output power</a:t>
            </a:r>
          </a:p>
          <a:p>
            <a:pPr lvl="1"/>
            <a:r>
              <a:rPr lang="en-US" sz="1600" dirty="0" smtClean="0"/>
              <a:t>The input power at the IP3 point is call input-referred IP3: </a:t>
            </a:r>
            <a:r>
              <a:rPr lang="en-US" sz="1600" b="1" dirty="0" smtClean="0"/>
              <a:t>IIP3</a:t>
            </a:r>
          </a:p>
          <a:p>
            <a:pPr lvl="1"/>
            <a:r>
              <a:rPr lang="en-US" sz="1600" dirty="0" smtClean="0"/>
              <a:t>The output power at the IP3 point is call output-referred IP3: </a:t>
            </a:r>
            <a:r>
              <a:rPr lang="en-US" sz="1600" b="1" dirty="0" smtClean="0"/>
              <a:t>OIP3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117" y="2719586"/>
            <a:ext cx="5606488" cy="40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5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Amplifiers in RF/Microwave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are RF/microwave amplifiers made?</a:t>
                </a:r>
              </a:p>
              <a:p>
                <a:pPr lvl="1"/>
                <a:r>
                  <a:rPr lang="en-US" dirty="0" smtClean="0"/>
                  <a:t>Not much different from low-frequency ac amplifiers; but you need </a:t>
                </a:r>
                <a:r>
                  <a:rPr lang="en-US" b="1" dirty="0" smtClean="0"/>
                  <a:t>very fast</a:t>
                </a:r>
                <a:r>
                  <a:rPr lang="en-US" dirty="0" smtClean="0"/>
                  <a:t> transistors.</a:t>
                </a:r>
              </a:p>
              <a:p>
                <a:pPr lvl="1"/>
                <a:r>
                  <a:rPr lang="en-US" dirty="0" smtClean="0"/>
                  <a:t>A good rule of thumb is to have the transistor’s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preferably</a:t>
                </a:r>
                <a:r>
                  <a:rPr lang="en-US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transition frequency of the transistor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operation frequency of the amplifier.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52455" y="3751065"/>
            <a:ext cx="2597811" cy="1750198"/>
            <a:chOff x="2211672" y="2604631"/>
            <a:chExt cx="2597811" cy="1750198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2662823" y="2663161"/>
              <a:ext cx="1750198" cy="1633138"/>
            </a:xfrm>
            <a:prstGeom prst="triangle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" pitchFamily="1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>
            <a:xfrm flipH="1" flipV="1">
              <a:off x="2211672" y="3477859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299802" y="3479730"/>
              <a:ext cx="509681" cy="1871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993222" y="3104734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+mj-lt"/>
                </a:rPr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24946" y="4322314"/>
            <a:ext cx="117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638" y="4322314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12227" y="3429000"/>
            <a:ext cx="540328" cy="759615"/>
            <a:chOff x="4312227" y="3429000"/>
            <a:chExt cx="540328" cy="759615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4581911" y="3429000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12227" y="3429000"/>
              <a:ext cx="540328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1623" y="5074531"/>
            <a:ext cx="290946" cy="930728"/>
            <a:chOff x="4421623" y="5074531"/>
            <a:chExt cx="290946" cy="930728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567096" y="5074531"/>
              <a:ext cx="961" cy="759615"/>
            </a:xfrm>
            <a:prstGeom prst="line">
              <a:avLst/>
            </a:prstGeom>
            <a:ln w="190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 bwMode="auto">
            <a:xfrm rot="10800000">
              <a:off x="4421623" y="5812304"/>
              <a:ext cx="290946" cy="192955"/>
            </a:xfrm>
            <a:prstGeom prst="triangl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98618" y="2840960"/>
            <a:ext cx="713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V</a:t>
            </a:r>
            <a:r>
              <a:rPr lang="en-US" sz="3000" baseline="-25000" dirty="0" smtClean="0">
                <a:solidFill>
                  <a:srgbClr val="000000"/>
                </a:solidFill>
                <a:latin typeface="+mj-lt"/>
              </a:rPr>
              <a:t>cc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397" y="5354784"/>
            <a:ext cx="1067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GND</a:t>
            </a:r>
            <a:endParaRPr lang="en-US" sz="3000" baseline="-25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Third-order Intercept Point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In practice, the amplifier never works close to the IP3 point because it would have saturated way before that</a:t>
            </a:r>
          </a:p>
          <a:p>
            <a:r>
              <a:rPr lang="en-US" sz="1800" dirty="0" smtClean="0"/>
              <a:t>IP3 is extrapolated from measurements of the fundamental output and IM3 products in the linear region of the amplifier</a:t>
            </a:r>
          </a:p>
          <a:p>
            <a:pPr lvl="1"/>
            <a:r>
              <a:rPr lang="en-US" sz="1600" dirty="0" smtClean="0"/>
              <a:t>IP3 is really a measure of linearity, rather than power handling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8117" y="2722872"/>
            <a:ext cx="5606488" cy="4058956"/>
            <a:chOff x="1748117" y="2609858"/>
            <a:chExt cx="5606488" cy="405895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8117" y="2609858"/>
              <a:ext cx="5606488" cy="405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/>
            <p:cNvSpPr/>
            <p:nvPr/>
          </p:nvSpPr>
          <p:spPr bwMode="auto">
            <a:xfrm>
              <a:off x="5060731" y="5913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060731" y="4008590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213131" y="548079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213131" y="3867752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23489" y="5173655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323489" y="3748149"/>
              <a:ext cx="110358" cy="110358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Efficiency for an RF device generally gauges how effective it is to generate RF energy from dc energy</a:t>
                </a:r>
              </a:p>
              <a:p>
                <a:pPr lvl="1"/>
                <a:r>
                  <a:rPr lang="en-US" dirty="0" smtClean="0"/>
                  <a:t>So we could define efficiency as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 smtClean="0"/>
              </a:p>
              <a:p>
                <a:pPr lvl="1"/>
                <a:r>
                  <a:rPr lang="en-US" dirty="0" smtClean="0"/>
                  <a:t>Sometimes also called “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”</a:t>
                </a:r>
              </a:p>
              <a:p>
                <a:pPr lvl="1"/>
                <a:r>
                  <a:rPr lang="en-US" dirty="0" smtClean="0"/>
                  <a:t>The rest of the dc energy generally converts to heat, which can be a big problem if the numbers get large</a:t>
                </a:r>
              </a:p>
              <a:p>
                <a:r>
                  <a:rPr lang="en-US" dirty="0" smtClean="0"/>
                  <a:t>For RF amplifiers, we are actually also sending in RF energy, so we ought to take that part into account</a:t>
                </a:r>
              </a:p>
              <a:p>
                <a:pPr lvl="1"/>
                <a:r>
                  <a:rPr lang="en-US" dirty="0" smtClean="0"/>
                  <a:t>As an extreme example, let’s say we have an amplifier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smtClean="0"/>
                  <a:t>. If we send 1 W to the input of the amplifier (assuming that this will not damage the amplifier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Added Efficiency (PAE)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Takes care of the input power problem</a:t>
                </a:r>
              </a:p>
              <a:p>
                <a:pPr lvl="1"/>
                <a:r>
                  <a:rPr lang="en-US" dirty="0" smtClean="0"/>
                  <a:t>For high gain (&gt;10 dB), </a:t>
                </a:r>
                <a:r>
                  <a:rPr lang="en-US" i="1" dirty="0" smtClean="0"/>
                  <a:t>PAE</a:t>
                </a:r>
                <a:r>
                  <a:rPr lang="en-US" dirty="0" smtClean="0"/>
                  <a:t> is very close to </a:t>
                </a:r>
                <a:r>
                  <a:rPr lang="en-US" i="1" dirty="0" smtClean="0"/>
                  <a:t>drain efficiency</a:t>
                </a:r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PAE is the highest at the saturation point and degrades as we back off from saturation</a:t>
                </a:r>
              </a:p>
              <a:p>
                <a:pPr lvl="2"/>
                <a:r>
                  <a:rPr lang="en-US" dirty="0" smtClean="0"/>
                  <a:t>High linearity requirement will result in low PAE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http://www.microwavejournal.com/legacy_assets/FigureImg/AR_5180_Fig02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42" y="3936730"/>
            <a:ext cx="3967437" cy="28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vendors categorize RF amplifier by their intended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4" y="1358023"/>
            <a:ext cx="3535692" cy="215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75" y="4393277"/>
            <a:ext cx="4338426" cy="2059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94" y="3604446"/>
            <a:ext cx="2860948" cy="284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80" y="1358023"/>
            <a:ext cx="3496821" cy="28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RF Amplifiers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types of RF amplifiers</a:t>
            </a:r>
          </a:p>
          <a:p>
            <a:pPr lvl="1"/>
            <a:r>
              <a:rPr lang="en-US" dirty="0" smtClean="0"/>
              <a:t>Low noise amplifiers: </a:t>
            </a:r>
          </a:p>
          <a:p>
            <a:pPr lvl="2"/>
            <a:r>
              <a:rPr lang="en-US" dirty="0" smtClean="0"/>
              <a:t>Optimized for low noise and high gain</a:t>
            </a:r>
          </a:p>
          <a:p>
            <a:pPr lvl="1"/>
            <a:r>
              <a:rPr lang="en-US" dirty="0" smtClean="0"/>
              <a:t>Power amplifiers:</a:t>
            </a:r>
          </a:p>
          <a:p>
            <a:pPr lvl="2"/>
            <a:r>
              <a:rPr lang="en-US" dirty="0" smtClean="0"/>
              <a:t>Optimized for high output power and efficiency</a:t>
            </a:r>
          </a:p>
          <a:p>
            <a:pPr lvl="2"/>
            <a:r>
              <a:rPr lang="en-US" dirty="0" smtClean="0"/>
              <a:t>Gain can be moderate if there is no driver included</a:t>
            </a:r>
          </a:p>
          <a:p>
            <a:pPr lvl="1"/>
            <a:r>
              <a:rPr lang="en-US" dirty="0" smtClean="0"/>
              <a:t>Variable gain amplifiers</a:t>
            </a:r>
          </a:p>
          <a:p>
            <a:pPr lvl="2"/>
            <a:r>
              <a:rPr lang="en-US" dirty="0" smtClean="0"/>
              <a:t>Gain can be changed </a:t>
            </a:r>
            <a:r>
              <a:rPr lang="en-US" dirty="0" err="1" smtClean="0"/>
              <a:t>analogly</a:t>
            </a:r>
            <a:r>
              <a:rPr lang="en-US" dirty="0" smtClean="0"/>
              <a:t> or digitally </a:t>
            </a:r>
          </a:p>
          <a:p>
            <a:pPr lvl="1"/>
            <a:r>
              <a:rPr lang="en-US" dirty="0" smtClean="0"/>
              <a:t>Linear amplifier</a:t>
            </a:r>
          </a:p>
          <a:p>
            <a:pPr lvl="2"/>
            <a:r>
              <a:rPr lang="en-US" dirty="0" smtClean="0"/>
              <a:t>Optimized for linearity</a:t>
            </a:r>
          </a:p>
          <a:p>
            <a:pPr lvl="1"/>
            <a:r>
              <a:rPr lang="en-US" dirty="0" smtClean="0"/>
              <a:t>Gain block/Driver amplifiers</a:t>
            </a:r>
          </a:p>
          <a:p>
            <a:pPr lvl="2"/>
            <a:r>
              <a:rPr lang="en-US" dirty="0" smtClean="0"/>
              <a:t>General purpose amplifier with well balanced specs</a:t>
            </a:r>
          </a:p>
          <a:p>
            <a:pPr lvl="1"/>
            <a:r>
              <a:rPr lang="en-US" dirty="0" smtClean="0"/>
              <a:t>Wideband amplifiers</a:t>
            </a:r>
          </a:p>
          <a:p>
            <a:pPr lvl="2"/>
            <a:r>
              <a:rPr lang="en-US" dirty="0" smtClean="0"/>
              <a:t>Optimized for wide bandwidth; it’s not uncommon to see decade (10:1) bandwidth amplifiers in this category</a:t>
            </a:r>
          </a:p>
          <a:p>
            <a:r>
              <a:rPr lang="en-US" dirty="0" smtClean="0"/>
              <a:t>Bottom line is: look at the quantitative metrics (noise, linearity, power handling, efficiency, size, cost) when choosing your amplifier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Amplifier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19458" name="Picture 2" descr="http://www.adaptiverf.com/new/images/adaptiveRF/LNA-2500-400-12_V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2" y="1005742"/>
            <a:ext cx="2637444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LA LNA Fam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35" y="1005742"/>
            <a:ext cx="2912590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3019561"/>
            <a:ext cx="275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Connectorized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2.3 – 2.7-GHz LNA module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0.8-dB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AdaptiveRF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8669" y="3016014"/>
            <a:ext cx="2753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Waveguide LNA modules up to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100 GHz 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(NRAO, US)</a:t>
            </a:r>
          </a:p>
        </p:txBody>
      </p:sp>
      <p:pic>
        <p:nvPicPr>
          <p:cNvPr id="19464" name="Picture 8" descr="http://www.avagotech.com/cs/Satellite?blobcol=urldata&amp;blobheader=image%2Fjpeg&amp;blobkey=id&amp;blobtable=MungoBlobs&amp;blobwhere=1210941996420&amp;ssbinary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4306" r="6753" b="13984"/>
          <a:stretch/>
        </p:blipFill>
        <p:spPr bwMode="auto">
          <a:xfrm>
            <a:off x="6118604" y="1005741"/>
            <a:ext cx="2391508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4054" y="3016013"/>
            <a:ext cx="246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Packaged LNA IC with </a:t>
            </a:r>
            <a:r>
              <a:rPr lang="en-US" sz="16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0.27-dB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NF (</a:t>
            </a:r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Avago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, US)</a:t>
            </a:r>
          </a:p>
        </p:txBody>
      </p:sp>
      <p:pic>
        <p:nvPicPr>
          <p:cNvPr id="19466" name="Picture 10" descr="http://upload.wikimedia.org/wikipedia/commons/3/33/LNB_dissassembl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016" y="3777046"/>
            <a:ext cx="1557196" cy="2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upload.wikimedia.org/wikipedia/commons/3/33/LNB_dissassembl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8458" r="32144" b="59666"/>
          <a:stretch/>
        </p:blipFill>
        <p:spPr bwMode="auto">
          <a:xfrm rot="5400000">
            <a:off x="3474647" y="3850558"/>
            <a:ext cx="2169766" cy="216976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39093" y="4238163"/>
            <a:ext cx="3003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LNA circuits of a microwave receiver implemented on PCB;</a:t>
            </a:r>
          </a:p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They are easily recognizable as the first block after the antenna feeds (this is a dual-polarization system so there are two feeds)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559530" y="4027836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2356" y="5108643"/>
            <a:ext cx="580852" cy="502418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0382" y="4349384"/>
            <a:ext cx="765031" cy="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65944" y="4406657"/>
            <a:ext cx="339469" cy="982326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2060927" y="4530254"/>
            <a:ext cx="746675" cy="730822"/>
          </a:xfrm>
          <a:prstGeom prst="roundRect">
            <a:avLst/>
          </a:prstGeom>
          <a:solidFill>
            <a:srgbClr val="FFFFFF">
              <a:alpha val="30000"/>
            </a:srgbClr>
          </a:solidFill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9" name="Straight Connector 18"/>
          <p:cNvCxnSpPr>
            <a:stCxn id="23" idx="0"/>
          </p:cNvCxnSpPr>
          <p:nvPr/>
        </p:nvCxnSpPr>
        <p:spPr>
          <a:xfrm flipV="1">
            <a:off x="2434265" y="3850558"/>
            <a:ext cx="1040382" cy="679696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34265" y="5275289"/>
            <a:ext cx="1022840" cy="745035"/>
          </a:xfrm>
          <a:prstGeom prst="line">
            <a:avLst/>
          </a:prstGeom>
          <a:ln w="19050"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RF/Microwave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3703319" cy="4335463"/>
          </a:xfrm>
        </p:spPr>
        <p:txBody>
          <a:bodyPr/>
          <a:lstStyle/>
          <a:p>
            <a:r>
              <a:rPr lang="en-US" dirty="0"/>
              <a:t>Infinite bandwidth</a:t>
            </a:r>
          </a:p>
          <a:p>
            <a:r>
              <a:rPr lang="en-US" dirty="0" smtClean="0"/>
              <a:t>Constant gain</a:t>
            </a:r>
          </a:p>
          <a:p>
            <a:r>
              <a:rPr lang="en-US" dirty="0" smtClean="0"/>
              <a:t>Signal travels only from input to output (unilateral)</a:t>
            </a:r>
          </a:p>
          <a:p>
            <a:r>
              <a:rPr lang="en-US" dirty="0" smtClean="0"/>
              <a:t>Perfectly matched at the input and the output</a:t>
            </a:r>
          </a:p>
          <a:p>
            <a:r>
              <a:rPr lang="en-US" dirty="0" smtClean="0"/>
              <a:t>No signal distortion</a:t>
            </a:r>
          </a:p>
          <a:p>
            <a:pPr lvl="1"/>
            <a:r>
              <a:rPr lang="en-US" dirty="0" smtClean="0"/>
              <a:t>Doesn’t add noise to the signal</a:t>
            </a:r>
          </a:p>
          <a:p>
            <a:pPr lvl="1"/>
            <a:r>
              <a:rPr lang="en-US" dirty="0" smtClean="0"/>
              <a:t>Doesn’t change the shape (either in amplitude or phase) of the signal</a:t>
            </a:r>
          </a:p>
          <a:p>
            <a:r>
              <a:rPr lang="en-US" dirty="0"/>
              <a:t>Amplifies any level of signal</a:t>
            </a:r>
          </a:p>
          <a:p>
            <a:r>
              <a:rPr lang="en-US" dirty="0" smtClean="0"/>
              <a:t>100</a:t>
            </a:r>
            <a:r>
              <a:rPr lang="en-US" dirty="0"/>
              <a:t>% </a:t>
            </a:r>
            <a:r>
              <a:rPr lang="en-US" dirty="0" smtClean="0"/>
              <a:t>efficient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632960" y="933262"/>
            <a:ext cx="4164963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="0">
                <a:solidFill>
                  <a:srgbClr val="0070C0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100" b="0">
                <a:solidFill>
                  <a:srgbClr val="002062"/>
                </a:solidFill>
                <a:latin typeface="Kalinga" panose="020B0502040204020203" pitchFamily="34" charset="0"/>
                <a:ea typeface="Tahoma" pitchFamily="34" charset="0"/>
                <a:cs typeface="Kalinga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002062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bandwidth</a:t>
            </a:r>
          </a:p>
          <a:p>
            <a:r>
              <a:rPr lang="en-US" kern="0" dirty="0" smtClean="0"/>
              <a:t>Gain </a:t>
            </a:r>
            <a:r>
              <a:rPr lang="en-US" kern="0" dirty="0" smtClean="0">
                <a:solidFill>
                  <a:srgbClr val="FF5050"/>
                </a:solidFill>
              </a:rPr>
              <a:t>variation</a:t>
            </a:r>
            <a:r>
              <a:rPr lang="en-US" kern="0" dirty="0" smtClean="0"/>
              <a:t>, even within the bandwidth</a:t>
            </a:r>
          </a:p>
          <a:p>
            <a:r>
              <a:rPr lang="en-US" kern="0" dirty="0"/>
              <a:t>Single </a:t>
            </a:r>
            <a:r>
              <a:rPr lang="en-US" kern="0" dirty="0">
                <a:solidFill>
                  <a:srgbClr val="FF5050"/>
                </a:solidFill>
              </a:rPr>
              <a:t>feedback</a:t>
            </a:r>
            <a:r>
              <a:rPr lang="en-US" kern="0" dirty="0"/>
              <a:t> from output to input!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Finite</a:t>
            </a:r>
            <a:r>
              <a:rPr lang="en-US" kern="0" dirty="0" smtClean="0"/>
              <a:t> (and sometimes </a:t>
            </a:r>
            <a:r>
              <a:rPr lang="en-US" kern="0" dirty="0" smtClean="0">
                <a:solidFill>
                  <a:srgbClr val="FF5050"/>
                </a:solidFill>
              </a:rPr>
              <a:t>intentional</a:t>
            </a:r>
            <a:r>
              <a:rPr lang="en-US" kern="0" dirty="0" smtClean="0"/>
              <a:t> ) </a:t>
            </a:r>
            <a:r>
              <a:rPr lang="en-US" kern="0" dirty="0" smtClean="0">
                <a:solidFill>
                  <a:srgbClr val="FF5050"/>
                </a:solidFill>
              </a:rPr>
              <a:t>mismatch</a:t>
            </a:r>
            <a:r>
              <a:rPr lang="en-US" kern="0" dirty="0" smtClean="0"/>
              <a:t> at the input/output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Signal distortion</a:t>
            </a:r>
          </a:p>
          <a:p>
            <a:pPr lvl="1"/>
            <a:r>
              <a:rPr lang="en-US" kern="0" dirty="0" smtClean="0"/>
              <a:t>Noise</a:t>
            </a:r>
          </a:p>
          <a:p>
            <a:pPr lvl="1"/>
            <a:r>
              <a:rPr lang="en-US" kern="0" dirty="0" smtClean="0"/>
              <a:t>Amplitude</a:t>
            </a:r>
          </a:p>
          <a:p>
            <a:pPr lvl="1"/>
            <a:r>
              <a:rPr lang="en-US" kern="0" dirty="0" smtClean="0"/>
              <a:t>Phase (less of a concern)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Limited</a:t>
            </a:r>
            <a:r>
              <a:rPr lang="en-US" kern="0" dirty="0" smtClean="0"/>
              <a:t> output </a:t>
            </a:r>
            <a:r>
              <a:rPr lang="en-US" kern="0" dirty="0"/>
              <a:t>power </a:t>
            </a:r>
            <a:r>
              <a:rPr lang="en-US" kern="0" dirty="0" smtClean="0"/>
              <a:t>(of course!)</a:t>
            </a:r>
          </a:p>
          <a:p>
            <a:r>
              <a:rPr lang="en-US" kern="0" dirty="0" smtClean="0">
                <a:solidFill>
                  <a:srgbClr val="FF5050"/>
                </a:solidFill>
              </a:rPr>
              <a:t>&lt;100%</a:t>
            </a:r>
            <a:r>
              <a:rPr lang="en-US" kern="0" dirty="0" smtClean="0"/>
              <a:t> efficiency (of course!)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87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random example: Hittite HMC517LC4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3" y="1271402"/>
            <a:ext cx="7229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5" y="898472"/>
            <a:ext cx="7343277" cy="2672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5" y="3625913"/>
            <a:ext cx="7403383" cy="27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628698" cy="294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798" y="914400"/>
            <a:ext cx="3558355" cy="2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001111"/>
            <a:ext cx="6916125" cy="5029200"/>
          </a:xfrm>
          <a:prstGeom prst="rect">
            <a:avLst/>
          </a:prstGeom>
        </p:spPr>
      </p:pic>
      <p:pic>
        <p:nvPicPr>
          <p:cNvPr id="20482" name="Picture 2" descr="http://media.digikey.com/Renders/Hittite%20Microwave%20Renders/24-VQFN%20Exposed%20P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2" y="1098332"/>
            <a:ext cx="2228192" cy="22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Noise Amplifier (LNA)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14400"/>
            <a:ext cx="3787919" cy="289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18" y="885456"/>
            <a:ext cx="4160530" cy="3466358"/>
          </a:xfrm>
          <a:prstGeom prst="rect">
            <a:avLst/>
          </a:prstGeom>
        </p:spPr>
      </p:pic>
      <p:pic>
        <p:nvPicPr>
          <p:cNvPr id="21506" name="Picture 2" descr="http://media.digikey.com/Photos/Hittite%20Microwave%20Photos/108537-HMC517LC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021" r="4923" b="22652"/>
          <a:stretch/>
        </p:blipFill>
        <p:spPr bwMode="auto">
          <a:xfrm>
            <a:off x="403394" y="4067503"/>
            <a:ext cx="2784806" cy="20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3" y="4548308"/>
            <a:ext cx="5252546" cy="1756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8896" y="6679020"/>
            <a:ext cx="4572000" cy="178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http://www.digikey.com/product-search/en?FV=fff40036,fff802bc,fffc0467&amp;k=HMC517LC4</a:t>
            </a:r>
          </a:p>
        </p:txBody>
      </p:sp>
    </p:spTree>
    <p:extLst>
      <p:ext uri="{BB962C8B-B14F-4D97-AF65-F5344CB8AC3E}">
        <p14:creationId xmlns:p14="http://schemas.microsoft.com/office/powerpoint/2010/main" val="2085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TriQuint</a:t>
            </a:r>
            <a:r>
              <a:rPr lang="en-US" dirty="0" smtClean="0"/>
              <a:t> TGA2216-SM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" y="1257629"/>
            <a:ext cx="67151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5" y="879800"/>
            <a:ext cx="6619875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44" y="3933825"/>
            <a:ext cx="6619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8" y="4009351"/>
            <a:ext cx="5992189" cy="2350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" y="914400"/>
            <a:ext cx="5600783" cy="3094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6523" y="1575156"/>
            <a:ext cx="2348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Notice that the pin layout is drawn flipped!</a:t>
            </a:r>
          </a:p>
        </p:txBody>
      </p:sp>
    </p:spTree>
    <p:extLst>
      <p:ext uri="{BB962C8B-B14F-4D97-AF65-F5344CB8AC3E}">
        <p14:creationId xmlns:p14="http://schemas.microsoft.com/office/powerpoint/2010/main" val="147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62501"/>
            <a:ext cx="3935142" cy="435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48175"/>
            <a:ext cx="170497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848176"/>
            <a:ext cx="17240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9" y="1162501"/>
            <a:ext cx="3819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Amplifier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7" y="914400"/>
            <a:ext cx="66960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7" y="3377202"/>
            <a:ext cx="4544946" cy="29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93125" cy="914400"/>
          </a:xfrm>
        </p:spPr>
        <p:txBody>
          <a:bodyPr/>
          <a:lstStyle/>
          <a:p>
            <a:r>
              <a:rPr lang="en-US" dirty="0" smtClean="0"/>
              <a:t>An Example of a Real-World RF Amplifier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21013"/>
          <a:stretch/>
        </p:blipFill>
        <p:spPr bwMode="auto">
          <a:xfrm>
            <a:off x="782300" y="933263"/>
            <a:ext cx="7538121" cy="42178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953" y="5348140"/>
            <a:ext cx="1351648" cy="6463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Frequency Range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1076777" y="4823538"/>
            <a:ext cx="838750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950" y="6070463"/>
            <a:ext cx="116295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Gain Variation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195427" y="4823538"/>
            <a:ext cx="817263" cy="1246925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948" y="5348140"/>
            <a:ext cx="140679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Power Limitations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3424345" y="4823538"/>
            <a:ext cx="599015" cy="524602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1180" y="6208962"/>
            <a:ext cx="9144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Noise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309" y="5211374"/>
            <a:ext cx="1406794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Linearity (Amplitude Distortion)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564" y="6213283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Matching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5981" y="5486639"/>
            <a:ext cx="12344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Efficiency</a:t>
            </a:r>
          </a:p>
        </p:txBody>
      </p:sp>
      <p:cxnSp>
        <p:nvCxnSpPr>
          <p:cNvPr id="29" name="Straight Arrow Connector 28"/>
          <p:cNvCxnSpPr>
            <a:stCxn id="21" idx="0"/>
          </p:cNvCxnSpPr>
          <p:nvPr/>
        </p:nvCxnSpPr>
        <p:spPr>
          <a:xfrm flipV="1">
            <a:off x="4168380" y="4873551"/>
            <a:ext cx="756707" cy="1335411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0"/>
          </p:cNvCxnSpPr>
          <p:nvPr/>
        </p:nvCxnSpPr>
        <p:spPr>
          <a:xfrm flipH="1" flipV="1">
            <a:off x="5414837" y="4865261"/>
            <a:ext cx="62869" cy="34611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0"/>
          </p:cNvCxnSpPr>
          <p:nvPr/>
        </p:nvCxnSpPr>
        <p:spPr>
          <a:xfrm flipH="1" flipV="1">
            <a:off x="6316564" y="4832110"/>
            <a:ext cx="617220" cy="1381173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0"/>
          </p:cNvCxnSpPr>
          <p:nvPr/>
        </p:nvCxnSpPr>
        <p:spPr>
          <a:xfrm flipH="1" flipV="1">
            <a:off x="7569324" y="4832111"/>
            <a:ext cx="133877" cy="654528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3822"/>
            <a:ext cx="8493124" cy="4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Gain Amplifier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Devices ADL5240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26" y="1460373"/>
            <a:ext cx="5326189" cy="5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33261"/>
            <a:ext cx="8493126" cy="43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0" y="3897058"/>
            <a:ext cx="334327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901632"/>
            <a:ext cx="37147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853506"/>
            <a:ext cx="8286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40" y="1281113"/>
            <a:ext cx="3158816" cy="53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" y="1281113"/>
            <a:ext cx="4226648" cy="5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Gain Amplifier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7762"/>
            <a:ext cx="83058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“Fundamentals </a:t>
            </a:r>
            <a:r>
              <a:rPr lang="en-US" dirty="0"/>
              <a:t>of RF and </a:t>
            </a:r>
            <a:r>
              <a:rPr lang="en-US" dirty="0" smtClean="0"/>
              <a:t>Microwave Noise </a:t>
            </a:r>
            <a:r>
              <a:rPr lang="en-US" dirty="0"/>
              <a:t>Figure </a:t>
            </a:r>
            <a:r>
              <a:rPr lang="en-US" dirty="0" smtClean="0"/>
              <a:t>Measurements,” Agilent Application </a:t>
            </a:r>
            <a:r>
              <a:rPr lang="en-US" dirty="0"/>
              <a:t>Note </a:t>
            </a:r>
            <a:r>
              <a:rPr lang="en-US" dirty="0" smtClean="0"/>
              <a:t>57-1. </a:t>
            </a:r>
          </a:p>
          <a:p>
            <a:r>
              <a:rPr lang="en-US" dirty="0" smtClean="0"/>
              <a:t>“</a:t>
            </a:r>
            <a:r>
              <a:rPr lang="en-US" dirty="0"/>
              <a:t>Noise Figure </a:t>
            </a:r>
            <a:r>
              <a:rPr lang="en-US" dirty="0" smtClean="0"/>
              <a:t>Measurements,” Agilent Presentation, 2009</a:t>
            </a:r>
          </a:p>
          <a:p>
            <a:r>
              <a:rPr lang="en-US" dirty="0"/>
              <a:t>Iulian </a:t>
            </a:r>
            <a:r>
              <a:rPr lang="en-US" dirty="0" err="1"/>
              <a:t>Rosu</a:t>
            </a:r>
            <a:r>
              <a:rPr lang="en-US" dirty="0"/>
              <a:t>, YO3DAC / VA3IUL, “Automatic Gain Control (AGC) in Receivers, “http://www.qsl.net/va3iul</a:t>
            </a:r>
            <a:r>
              <a:rPr lang="en-US" dirty="0" smtClean="0"/>
              <a:t>/.</a:t>
            </a:r>
          </a:p>
          <a:p>
            <a:r>
              <a:rPr lang="en-US" dirty="0" smtClean="0"/>
              <a:t>“</a:t>
            </a:r>
            <a:r>
              <a:rPr lang="en-US" dirty="0"/>
              <a:t>60 dB Wide Dynamic Range, Low Frequency AGC Circuit Using a Single </a:t>
            </a:r>
            <a:r>
              <a:rPr lang="en-US" dirty="0" smtClean="0"/>
              <a:t>VGA, “ Analog Devices AN-934 Application Note.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Noise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Noise Come From?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600" dirty="0" smtClean="0"/>
              <a:t>Noise sources within typical amplifiers: </a:t>
            </a:r>
          </a:p>
          <a:p>
            <a:pPr lvl="1"/>
            <a:r>
              <a:rPr lang="en-US" sz="2200" b="1" dirty="0" smtClean="0"/>
              <a:t>Thermal noise</a:t>
            </a:r>
            <a:r>
              <a:rPr lang="en-US" sz="2200" dirty="0" smtClean="0"/>
              <a:t>, </a:t>
            </a:r>
            <a:r>
              <a:rPr lang="en-US" sz="2200" b="0" dirty="0" smtClean="0"/>
              <a:t>thermal vibration of bound charges, such as in a resistor</a:t>
            </a:r>
          </a:p>
          <a:p>
            <a:pPr lvl="1"/>
            <a:r>
              <a:rPr lang="en-US" sz="2200" b="1" dirty="0" smtClean="0"/>
              <a:t>Shot noise</a:t>
            </a:r>
            <a:r>
              <a:rPr lang="en-US" sz="2200" b="0" dirty="0" smtClean="0"/>
              <a:t>, random fluctuation of charge carriers in an electron tube or solid-state device</a:t>
            </a:r>
          </a:p>
          <a:p>
            <a:pPr lvl="1"/>
            <a:r>
              <a:rPr lang="en-US" sz="2200" b="1" dirty="0" smtClean="0"/>
              <a:t>Flicker noise</a:t>
            </a:r>
            <a:r>
              <a:rPr lang="en-US" sz="2200" b="0" dirty="0" smtClean="0"/>
              <a:t>, fluctuation in a direct current, and found in both electron tubes and solid-state devices. Also known as </a:t>
            </a:r>
            <a:r>
              <a:rPr lang="en-US" sz="2200" dirty="0" smtClean="0"/>
              <a:t>1/f noise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61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400" dirty="0" smtClean="0"/>
              <a:t>External: </a:t>
            </a:r>
          </a:p>
          <a:p>
            <a:pPr lvl="1"/>
            <a:r>
              <a:rPr lang="en-US" sz="2000" b="0" dirty="0" smtClean="0"/>
              <a:t>Thermal noise from the ground</a:t>
            </a:r>
          </a:p>
          <a:p>
            <a:pPr lvl="1"/>
            <a:r>
              <a:rPr lang="en-US" sz="2000" b="0" dirty="0" smtClean="0"/>
              <a:t>Cosmic background radiation from the sky</a:t>
            </a:r>
          </a:p>
          <a:p>
            <a:pPr lvl="1"/>
            <a:r>
              <a:rPr lang="en-US" sz="2000" b="0" dirty="0" smtClean="0"/>
              <a:t>Noise from stars (including the Sun)</a:t>
            </a:r>
          </a:p>
          <a:p>
            <a:pPr lvl="1"/>
            <a:r>
              <a:rPr lang="en-US" sz="2000" b="0" dirty="0" smtClean="0"/>
              <a:t>Lightening </a:t>
            </a:r>
          </a:p>
          <a:p>
            <a:pPr lvl="1"/>
            <a:r>
              <a:rPr lang="en-US" sz="2000" b="0" dirty="0" smtClean="0"/>
              <a:t>Gas discharge lamps</a:t>
            </a:r>
          </a:p>
          <a:p>
            <a:pPr lvl="1"/>
            <a:r>
              <a:rPr lang="en-US" sz="2000" b="0" dirty="0" smtClean="0"/>
              <a:t>Radio, TV, and cellular stations (interferers)</a:t>
            </a:r>
          </a:p>
          <a:p>
            <a:pPr lvl="1"/>
            <a:r>
              <a:rPr lang="en-US" sz="2000" b="0" dirty="0" smtClean="0"/>
              <a:t>Other wireless devices 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410" y="4270863"/>
            <a:ext cx="6727664" cy="249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99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"/>
  <p:tag name="ORIGINALWIDTH" val="735.75"/>
  <p:tag name="LATEXADDIN" val="\documentclass{article}&#10;\usepackage{amsmath}&#10;\pagestyle{empty}&#10;\begin{document}&#10;&#10;\[&#10;V^2_n = \frac{4hfBR}{\displaystyle e^{\frac{hf}{kT}-1}}&#10;\]&#10;&#10;&#10;\end{document}"/>
  <p:tag name="IGUANATEXSIZE" val="30"/>
  <p:tag name="IGUANATEXCURSOR" val="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731.25"/>
  <p:tag name="LATEXADDIN" val="\documentclass{article}&#10;\usepackage{amsmath}&#10;\pagestyle{empty}&#10;\begin{document}&#10;&#10;\[&#10;V^2_n = 4kTBR&#10;\]&#10;&#10;&#10;\end{document}"/>
  <p:tag name="IGUANATEXSIZE" val="26"/>
  <p:tag name="IGUANATEXCURSOR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1271.25"/>
  <p:tag name="LATEXADDIN" val="\documentclass{article}&#10;\usepackage{amsmath}&#10;\pagestyle{empty}&#10;\begin{document}&#10;&#10;\[&#10;P_n = \left( \frac{V_n}{2R} \right)^2 R = kTB&#10;\]&#10;&#10;\end{document}"/>
  <p:tag name="IGUANATEXSIZE" val="24"/>
  <p:tag name="IGUANATEXCURSOR" val="1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5"/>
  <p:tag name="ORIGINALWIDTH" val="898.5"/>
  <p:tag name="LATEXADDIN" val="\documentclass{article}&#10;\usepackage{amsmath}&#10;\pagestyle{empty}&#10;\begin{document}&#10;&#10;\[&#10;NF = 10\log_{10}F&#10;\]&#10;&#10;&#10;\end{document}"/>
  <p:tag name="IGUANATEXSIZE" val="30"/>
  <p:tag name="IGUANATEXCURSOR" val="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849.75"/>
  <p:tag name="LATEXADDIN" val="\documentclass{article}&#10;\usepackage{amsmath}&#10;\pagestyle{empty}&#10;\begin{document}&#10;&#10;\[&#10;F = \frac{S_i/N_i}{S_o/N_o} \geq 1&#10;\]&#10;&#10;&#10;\end{document}"/>
  <p:tag name="IGUANATEXSIZE" val="30"/>
  <p:tag name="IGUANATEXCURSOR" val="118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29849</TotalTime>
  <Words>2566</Words>
  <Application>Microsoft Office PowerPoint</Application>
  <PresentationFormat>On-screen Show (4:3)</PresentationFormat>
  <Paragraphs>467</Paragraphs>
  <Slides>66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ＭＳ Ｐゴシック</vt:lpstr>
      <vt:lpstr>宋体</vt:lpstr>
      <vt:lpstr>Arial</vt:lpstr>
      <vt:lpstr>Calibri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Equation</vt:lpstr>
      <vt:lpstr>Design of RF &amp; Microwave Systems</vt:lpstr>
      <vt:lpstr>Amplifiers in RF/Microwave Systems</vt:lpstr>
      <vt:lpstr>Amplifiers in RF/Microwave Systems</vt:lpstr>
      <vt:lpstr>Amplifiers in RF/Microwave Systems</vt:lpstr>
      <vt:lpstr>An Ideal RF/Microwave Amplifier</vt:lpstr>
      <vt:lpstr>An Example of a Real-World RF Amplifier</vt:lpstr>
      <vt:lpstr>Amplifier Noise</vt:lpstr>
      <vt:lpstr>Where Does Noise Come From? </vt:lpstr>
      <vt:lpstr>Origins of Noise</vt:lpstr>
      <vt:lpstr>Thermal Noise</vt:lpstr>
      <vt:lpstr>Thermal Noise – Noise Voltage and Noise Power</vt:lpstr>
      <vt:lpstr>Thermal Noise ≈ White Noise</vt:lpstr>
      <vt:lpstr>Noise Temperature</vt:lpstr>
      <vt:lpstr>(Input Referred) Noise Temperature of an Amplifier</vt:lpstr>
      <vt:lpstr>Noise Factor/Figure</vt:lpstr>
      <vt:lpstr>Noise Factor of an Amplifier</vt:lpstr>
      <vt:lpstr>Noise of a Cascade System </vt:lpstr>
      <vt:lpstr>Derivation</vt:lpstr>
      <vt:lpstr>Noise Figure of a Passive,  Lossy Element</vt:lpstr>
      <vt:lpstr>Noise Figure of a Passive,  Lossy Element</vt:lpstr>
      <vt:lpstr>Measurement of Noise Temperature, Figure, Factor</vt:lpstr>
      <vt:lpstr>Question: It seems that taking one measurement is enough to calculate Te …</vt:lpstr>
      <vt:lpstr>Question: Would it help if we take more than two measurements?</vt:lpstr>
      <vt:lpstr>Linearity,  -- or Non-linearity?</vt:lpstr>
      <vt:lpstr>Linearity and Non-linearity</vt:lpstr>
      <vt:lpstr>Linearity</vt:lpstr>
      <vt:lpstr>Non-linearity</vt:lpstr>
      <vt:lpstr>Effects of Non-linearity</vt:lpstr>
      <vt:lpstr>Harmonic Distortion</vt:lpstr>
      <vt:lpstr>PowerPoint Presentation</vt:lpstr>
      <vt:lpstr>PowerPoint Presentation</vt:lpstr>
      <vt:lpstr>Gain Compression</vt:lpstr>
      <vt:lpstr>Gain Compression</vt:lpstr>
      <vt:lpstr>Gain Compression</vt:lpstr>
      <vt:lpstr>Effects of Non-linearity</vt:lpstr>
      <vt:lpstr>Intermodulation – the Mathematics</vt:lpstr>
      <vt:lpstr>Intermodulation – Two-Tone Test</vt:lpstr>
      <vt:lpstr>IM3</vt:lpstr>
      <vt:lpstr>Third-order Intercept Point</vt:lpstr>
      <vt:lpstr>Third-order Intercept Point</vt:lpstr>
      <vt:lpstr>An Example of a Real-World RF Amplifier</vt:lpstr>
      <vt:lpstr>Efficiency</vt:lpstr>
      <vt:lpstr>RF Amplifier Efficiency</vt:lpstr>
      <vt:lpstr>Power Added Efficiency (PAE)</vt:lpstr>
      <vt:lpstr>Types of RF Amplifiers</vt:lpstr>
      <vt:lpstr>Types of RF Amplifiers</vt:lpstr>
      <vt:lpstr>Types of RF Amplifiers</vt:lpstr>
      <vt:lpstr>RF Amplifier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Low Noise Amplifier (LNA) Examples</vt:lpstr>
      <vt:lpstr>Power Amplifier Example</vt:lpstr>
      <vt:lpstr>Power Amplifier Example</vt:lpstr>
      <vt:lpstr>Power Amplifier Example</vt:lpstr>
      <vt:lpstr>Power Amplifier Example</vt:lpstr>
      <vt:lpstr>Power Amplifier Example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Variable Gain Amplifier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1083</cp:revision>
  <cp:lastPrinted>2013-10-02T22:47:25Z</cp:lastPrinted>
  <dcterms:created xsi:type="dcterms:W3CDTF">2012-04-15T01:51:12Z</dcterms:created>
  <dcterms:modified xsi:type="dcterms:W3CDTF">2015-10-09T22:02:56Z</dcterms:modified>
</cp:coreProperties>
</file>